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8288000" cy="10287000"/>
  <p:notesSz cx="6858000" cy="9144000"/>
  <p:embeddedFontLst>
    <p:embeddedFont>
      <p:font typeface="Arial Bold" panose="020B0704020202020204" pitchFamily="34" charset="0"/>
      <p:regular r:id="rId9"/>
      <p:bold r:id="rId10"/>
    </p:embeddedFont>
    <p:embeddedFont>
      <p:font typeface="Arimo" panose="020B0604020202020204" charset="0"/>
      <p:regular r:id="rId11"/>
    </p:embeddedFont>
    <p:embeddedFont>
      <p:font typeface="Arimo Bold" panose="020B0604020202020204" charset="0"/>
      <p:regular r:id="rId12"/>
    </p:embeddedFont>
    <p:embeddedFont>
      <p:font typeface="Calibri (MS)" panose="020B0604020202020204" charset="0"/>
      <p:regular r:id="rId13"/>
    </p:embeddedFont>
    <p:embeddedFont>
      <p:font typeface="Garamond Bold" panose="02020804030307010803" pitchFamily="18" charset="0"/>
      <p:regular r:id="rId14"/>
      <p:bold r:id="rId15"/>
    </p:embeddedFont>
    <p:embeddedFont>
      <p:font typeface="Times New Roman MT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ardupilot.org/copter/docs/common-px4flow-overview.html?highlight=px4flowParameters" TargetMode="External"/><Relationship Id="rId1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hyperlink" Target="https://ardupilot.org/copter/docs/common-pixracer-overview.html" TargetMode="External"/><Relationship Id="rId12" Type="http://schemas.openxmlformats.org/officeDocument/2006/relationships/image" Target="../media/image12.jpg"/><Relationship Id="rId17" Type="http://schemas.openxmlformats.org/officeDocument/2006/relationships/hyperlink" Target="https://mischianti.org/lora-e32-device-for-arduino-esp32-or-esp8266-wor-wake-on-radio-the-microcontroller-also-and-new-arduino-shield-part-6/" TargetMode="External"/><Relationship Id="rId2" Type="http://schemas.openxmlformats.org/officeDocument/2006/relationships/notesSlide" Target="../notesSlides/notesSlide2.xml"/><Relationship Id="rId16" Type="http://schemas.openxmlformats.org/officeDocument/2006/relationships/image" Target="../media/image14.jpg"/><Relationship Id="rId20"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9.jpg"/><Relationship Id="rId11" Type="http://schemas.openxmlformats.org/officeDocument/2006/relationships/hyperlink" Target="https://www.electronics-lab.com/gige-low-light-hdr-camera-based-on-sony-starvis-imx462/" TargetMode="External"/><Relationship Id="rId5" Type="http://schemas.openxmlformats.org/officeDocument/2006/relationships/image" Target="../media/image8.svg"/><Relationship Id="rId15" Type="http://schemas.openxmlformats.org/officeDocument/2006/relationships/hyperlink" Target="https://www.electronics-lab.com/tag/attiny841/" TargetMode="External"/><Relationship Id="rId10" Type="http://schemas.openxmlformats.org/officeDocument/2006/relationships/image" Target="../media/image11.png"/><Relationship Id="rId19" Type="http://schemas.microsoft.com/office/2007/relationships/hdphoto" Target="../media/hdphoto1.wdp"/><Relationship Id="rId4" Type="http://schemas.openxmlformats.org/officeDocument/2006/relationships/image" Target="../media/image7.png"/><Relationship Id="rId9" Type="http://schemas.openxmlformats.org/officeDocument/2006/relationships/hyperlink" Target="https://amt.copernicus.org/articles/14/4255/2021/amt-14-4255-2021.html" TargetMode="External"/><Relationship Id="rId1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researchgate.net/publication/326698812_Development_of_Drone_for_Search_and_Rescue_Operation_in_Malaysia_Flood_Disaster?utm_source=chatgpt.com" TargetMode="External"/><Relationship Id="rId5" Type="http://schemas.openxmlformats.org/officeDocument/2006/relationships/hyperlink" Target="https://www.sciencedirect.com/science/article/pii/S1000936124004540" TargetMode="External"/><Relationship Id="rId4" Type="http://schemas.openxmlformats.org/officeDocument/2006/relationships/hyperlink" Target="https://www.sciencedirect.com/science/article/pii/S030505482300186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01393" y="1742541"/>
            <a:ext cx="6957907" cy="7732451"/>
          </a:xfrm>
          <a:custGeom>
            <a:avLst/>
            <a:gdLst/>
            <a:ahLst/>
            <a:cxnLst/>
            <a:rect l="l" t="t" r="r" b="b"/>
            <a:pathLst>
              <a:path w="6957907" h="7732451">
                <a:moveTo>
                  <a:pt x="0" y="0"/>
                </a:moveTo>
                <a:lnTo>
                  <a:pt x="6957907" y="0"/>
                </a:lnTo>
                <a:lnTo>
                  <a:pt x="6957907" y="7732451"/>
                </a:lnTo>
                <a:lnTo>
                  <a:pt x="0" y="7732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2192000" y="3545165"/>
            <a:ext cx="4805264" cy="5139356"/>
            <a:chOff x="0" y="0"/>
            <a:chExt cx="6407018" cy="6852474"/>
          </a:xfrm>
        </p:grpSpPr>
        <p:sp>
          <p:nvSpPr>
            <p:cNvPr id="4" name="Freeform 4"/>
            <p:cNvSpPr/>
            <p:nvPr/>
          </p:nvSpPr>
          <p:spPr>
            <a:xfrm>
              <a:off x="0" y="0"/>
              <a:ext cx="6407023" cy="6852412"/>
            </a:xfrm>
            <a:custGeom>
              <a:avLst/>
              <a:gdLst/>
              <a:ahLst/>
              <a:cxnLst/>
              <a:rect l="l" t="t" r="r" b="b"/>
              <a:pathLst>
                <a:path w="6407023" h="6852412">
                  <a:moveTo>
                    <a:pt x="0" y="0"/>
                  </a:moveTo>
                  <a:lnTo>
                    <a:pt x="6407023" y="0"/>
                  </a:lnTo>
                  <a:lnTo>
                    <a:pt x="6407023" y="6852412"/>
                  </a:lnTo>
                  <a:lnTo>
                    <a:pt x="0" y="6852412"/>
                  </a:lnTo>
                  <a:lnTo>
                    <a:pt x="0" y="0"/>
                  </a:lnTo>
                  <a:close/>
                </a:path>
              </a:pathLst>
            </a:custGeom>
            <a:blipFill>
              <a:blip r:embed="rId4"/>
              <a:stretch>
                <a:fillRect r="-149475" b="-1"/>
              </a:stretch>
            </a:blipFill>
          </p:spPr>
        </p:sp>
      </p:grpSp>
      <p:sp>
        <p:nvSpPr>
          <p:cNvPr id="8" name="TextBox 8"/>
          <p:cNvSpPr txBox="1"/>
          <p:nvPr/>
        </p:nvSpPr>
        <p:spPr>
          <a:xfrm>
            <a:off x="365044" y="-841592"/>
            <a:ext cx="15544800" cy="3128963"/>
          </a:xfrm>
          <a:prstGeom prst="rect">
            <a:avLst/>
          </a:prstGeom>
        </p:spPr>
        <p:txBody>
          <a:bodyPr lIns="0" tIns="0" rIns="0" bIns="0" rtlCol="0" anchor="ctr"/>
          <a:lstStyle/>
          <a:p>
            <a:pPr algn="ctr">
              <a:lnSpc>
                <a:spcPts val="7200"/>
              </a:lnSpc>
            </a:pPr>
            <a:r>
              <a:rPr lang="en-US" sz="6000" b="1" dirty="0">
                <a:solidFill>
                  <a:srgbClr val="1F497D"/>
                </a:solidFill>
                <a:latin typeface="Garamond Bold"/>
                <a:ea typeface="Garamond Bold"/>
                <a:cs typeface="Garamond Bold"/>
                <a:sym typeface="Garamond Bold"/>
              </a:rPr>
              <a:t>SMART INDIA HACKATHON 2025</a:t>
            </a:r>
          </a:p>
        </p:txBody>
      </p:sp>
      <p:sp>
        <p:nvSpPr>
          <p:cNvPr id="9" name="TextBox 9"/>
          <p:cNvSpPr txBox="1"/>
          <p:nvPr/>
        </p:nvSpPr>
        <p:spPr>
          <a:xfrm>
            <a:off x="376809" y="3524125"/>
            <a:ext cx="9924584" cy="5839484"/>
          </a:xfrm>
          <a:prstGeom prst="rect">
            <a:avLst/>
          </a:prstGeom>
        </p:spPr>
        <p:txBody>
          <a:bodyPr lIns="0" tIns="0" rIns="0" bIns="0" rtlCol="0" anchor="t">
            <a:spAutoFit/>
          </a:bodyPr>
          <a:lstStyle/>
          <a:p>
            <a:pPr algn="l">
              <a:lnSpc>
                <a:spcPts val="3085"/>
              </a:lnSpc>
            </a:pPr>
            <a:endParaRPr dirty="0"/>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Problem Statement ID – 25117</a:t>
            </a:r>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Problem Statement Title- Student Innovation: Swadeshi for </a:t>
            </a:r>
            <a:r>
              <a:rPr lang="en-US" sz="2571" b="1" dirty="0" err="1">
                <a:solidFill>
                  <a:srgbClr val="000000"/>
                </a:solidFill>
                <a:latin typeface="Arial Bold"/>
                <a:ea typeface="Arial Bold"/>
                <a:cs typeface="Arial Bold"/>
                <a:sym typeface="Arial Bold"/>
              </a:rPr>
              <a:t>Atmanirbhar</a:t>
            </a:r>
            <a:r>
              <a:rPr lang="en-US" sz="2571" b="1" dirty="0">
                <a:solidFill>
                  <a:srgbClr val="000000"/>
                </a:solidFill>
                <a:latin typeface="Arial Bold"/>
                <a:ea typeface="Arial Bold"/>
                <a:cs typeface="Arial Bold"/>
                <a:sym typeface="Arial Bold"/>
              </a:rPr>
              <a:t> Bharat - Robotics and Drones</a:t>
            </a:r>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Theme- Robotics and Drones</a:t>
            </a:r>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PS Category- Hardware</a:t>
            </a:r>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Team ID-</a:t>
            </a:r>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Team Name - </a:t>
            </a:r>
            <a:r>
              <a:rPr lang="en-US" sz="2571" b="1" dirty="0" err="1">
                <a:solidFill>
                  <a:srgbClr val="000000"/>
                </a:solidFill>
                <a:latin typeface="Arial Bold"/>
                <a:ea typeface="Arial Bold"/>
                <a:cs typeface="Arial Bold"/>
                <a:sym typeface="Arial Bold"/>
              </a:rPr>
              <a:t>DroneAcharya</a:t>
            </a:r>
            <a:endParaRPr lang="en-US" sz="2571" b="1" dirty="0">
              <a:solidFill>
                <a:srgbClr val="000000"/>
              </a:solidFill>
              <a:latin typeface="Arial Bold"/>
              <a:ea typeface="Arial Bold"/>
              <a:cs typeface="Arial Bold"/>
              <a:sym typeface="Arial Bold"/>
            </a:endParaRPr>
          </a:p>
        </p:txBody>
      </p:sp>
      <p:grpSp>
        <p:nvGrpSpPr>
          <p:cNvPr id="10" name="Group 10"/>
          <p:cNvGrpSpPr>
            <a:grpSpLocks noChangeAspect="1"/>
          </p:cNvGrpSpPr>
          <p:nvPr/>
        </p:nvGrpSpPr>
        <p:grpSpPr>
          <a:xfrm>
            <a:off x="14762049" y="9446"/>
            <a:ext cx="3313680" cy="1684302"/>
            <a:chOff x="0" y="0"/>
            <a:chExt cx="4418240" cy="2245736"/>
          </a:xfrm>
        </p:grpSpPr>
        <p:sp>
          <p:nvSpPr>
            <p:cNvPr id="11" name="Freeform 11"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5"/>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143"/>
            <a:ext cx="18287998" cy="754857"/>
            <a:chOff x="0" y="0"/>
            <a:chExt cx="24383998" cy="1006476"/>
          </a:xfrm>
        </p:grpSpPr>
        <p:sp>
          <p:nvSpPr>
            <p:cNvPr id="3" name="Freeform 3"/>
            <p:cNvSpPr/>
            <p:nvPr/>
          </p:nvSpPr>
          <p:spPr>
            <a:xfrm>
              <a:off x="0" y="0"/>
              <a:ext cx="24384000" cy="1006475"/>
            </a:xfrm>
            <a:custGeom>
              <a:avLst/>
              <a:gdLst/>
              <a:ahLst/>
              <a:cxnLst/>
              <a:rect l="l" t="t" r="r" b="b"/>
              <a:pathLst>
                <a:path w="24384000" h="1006475">
                  <a:moveTo>
                    <a:pt x="0" y="0"/>
                  </a:moveTo>
                  <a:lnTo>
                    <a:pt x="24384000" y="0"/>
                  </a:lnTo>
                  <a:lnTo>
                    <a:pt x="24384000" y="1006475"/>
                  </a:lnTo>
                  <a:lnTo>
                    <a:pt x="0" y="1006475"/>
                  </a:lnTo>
                  <a:close/>
                </a:path>
              </a:pathLst>
            </a:custGeom>
            <a:solidFill>
              <a:srgbClr val="0070C0"/>
            </a:solidFill>
          </p:spPr>
        </p:sp>
      </p:grpSp>
      <p:grpSp>
        <p:nvGrpSpPr>
          <p:cNvPr id="4" name="Group 4"/>
          <p:cNvGrpSpPr/>
          <p:nvPr/>
        </p:nvGrpSpPr>
        <p:grpSpPr>
          <a:xfrm>
            <a:off x="2229512" y="482550"/>
            <a:ext cx="12549169" cy="1092300"/>
            <a:chOff x="0" y="0"/>
            <a:chExt cx="16732225" cy="1456400"/>
          </a:xfrm>
        </p:grpSpPr>
        <p:sp>
          <p:nvSpPr>
            <p:cNvPr id="5" name="Freeform 5"/>
            <p:cNvSpPr/>
            <p:nvPr/>
          </p:nvSpPr>
          <p:spPr>
            <a:xfrm>
              <a:off x="0" y="0"/>
              <a:ext cx="16732225" cy="1456400"/>
            </a:xfrm>
            <a:custGeom>
              <a:avLst/>
              <a:gdLst/>
              <a:ahLst/>
              <a:cxnLst/>
              <a:rect l="l" t="t" r="r" b="b"/>
              <a:pathLst>
                <a:path w="16732225" h="1456400">
                  <a:moveTo>
                    <a:pt x="0" y="0"/>
                  </a:moveTo>
                  <a:lnTo>
                    <a:pt x="16732225" y="0"/>
                  </a:lnTo>
                  <a:lnTo>
                    <a:pt x="16732225" y="1456400"/>
                  </a:lnTo>
                  <a:lnTo>
                    <a:pt x="0" y="1456400"/>
                  </a:lnTo>
                  <a:close/>
                </a:path>
              </a:pathLst>
            </a:custGeom>
            <a:solidFill>
              <a:srgbClr val="000000">
                <a:alpha val="0"/>
              </a:srgbClr>
            </a:solidFill>
          </p:spPr>
        </p:sp>
        <p:sp>
          <p:nvSpPr>
            <p:cNvPr id="6" name="TextBox 6"/>
            <p:cNvSpPr txBox="1"/>
            <p:nvPr/>
          </p:nvSpPr>
          <p:spPr>
            <a:xfrm>
              <a:off x="0" y="-104775"/>
              <a:ext cx="16732225" cy="1561175"/>
            </a:xfrm>
            <a:prstGeom prst="rect">
              <a:avLst/>
            </a:prstGeom>
          </p:spPr>
          <p:txBody>
            <a:bodyPr lIns="0" tIns="0" rIns="0" bIns="0" rtlCol="0" anchor="ctr"/>
            <a:lstStyle/>
            <a:p>
              <a:pPr algn="ctr">
                <a:lnSpc>
                  <a:spcPts val="6480"/>
                </a:lnSpc>
              </a:pPr>
              <a:r>
                <a:rPr lang="en-US" sz="5400" b="1" dirty="0">
                  <a:solidFill>
                    <a:srgbClr val="000000"/>
                  </a:solidFill>
                  <a:latin typeface="Times New Roman MT Bold"/>
                  <a:ea typeface="Times New Roman MT Bold"/>
                  <a:cs typeface="Times New Roman MT Bold"/>
                  <a:sym typeface="Times New Roman MT Bold"/>
                </a:rPr>
                <a:t>DRONES FOR RESCUE AND SURVEILLANCE</a:t>
              </a:r>
            </a:p>
          </p:txBody>
        </p:sp>
      </p:grpSp>
      <p:grpSp>
        <p:nvGrpSpPr>
          <p:cNvPr id="7" name="Group 7"/>
          <p:cNvGrpSpPr/>
          <p:nvPr/>
        </p:nvGrpSpPr>
        <p:grpSpPr>
          <a:xfrm>
            <a:off x="13106400" y="9534530"/>
            <a:ext cx="4267200" cy="547688"/>
            <a:chOff x="0" y="0"/>
            <a:chExt cx="5689600" cy="730250"/>
          </a:xfrm>
        </p:grpSpPr>
        <p:sp>
          <p:nvSpPr>
            <p:cNvPr id="8" name="Freeform 8"/>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9" name="TextBox 9"/>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2</a:t>
              </a:r>
            </a:p>
          </p:txBody>
        </p:sp>
      </p:grpSp>
      <p:grpSp>
        <p:nvGrpSpPr>
          <p:cNvPr id="10" name="Group 10"/>
          <p:cNvGrpSpPr/>
          <p:nvPr/>
        </p:nvGrpSpPr>
        <p:grpSpPr>
          <a:xfrm>
            <a:off x="6972300" y="9534530"/>
            <a:ext cx="4806000" cy="547688"/>
            <a:chOff x="0" y="0"/>
            <a:chExt cx="6408000" cy="730250"/>
          </a:xfrm>
        </p:grpSpPr>
        <p:sp>
          <p:nvSpPr>
            <p:cNvPr id="11" name="Freeform 11"/>
            <p:cNvSpPr/>
            <p:nvPr/>
          </p:nvSpPr>
          <p:spPr>
            <a:xfrm>
              <a:off x="0" y="0"/>
              <a:ext cx="6408000" cy="730250"/>
            </a:xfrm>
            <a:custGeom>
              <a:avLst/>
              <a:gdLst/>
              <a:ahLst/>
              <a:cxnLst/>
              <a:rect l="l" t="t" r="r" b="b"/>
              <a:pathLst>
                <a:path w="6408000" h="730250">
                  <a:moveTo>
                    <a:pt x="0" y="0"/>
                  </a:moveTo>
                  <a:lnTo>
                    <a:pt x="6408000" y="0"/>
                  </a:lnTo>
                  <a:lnTo>
                    <a:pt x="6408000" y="730250"/>
                  </a:lnTo>
                  <a:lnTo>
                    <a:pt x="0" y="730250"/>
                  </a:lnTo>
                  <a:close/>
                </a:path>
              </a:pathLst>
            </a:custGeom>
            <a:solidFill>
              <a:srgbClr val="000000">
                <a:alpha val="0"/>
              </a:srgbClr>
            </a:solidFill>
          </p:spPr>
        </p:sp>
        <p:sp>
          <p:nvSpPr>
            <p:cNvPr id="12" name="TextBox 12"/>
            <p:cNvSpPr txBox="1"/>
            <p:nvPr/>
          </p:nvSpPr>
          <p:spPr>
            <a:xfrm>
              <a:off x="0" y="-19050"/>
              <a:ext cx="6408000" cy="749300"/>
            </a:xfrm>
            <a:prstGeom prst="rect">
              <a:avLst/>
            </a:prstGeom>
          </p:spPr>
          <p:txBody>
            <a:bodyPr lIns="0" tIns="0" rIns="0" bIns="0" rtlCol="0" anchor="ctr"/>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id="13" name="Group 13"/>
          <p:cNvGrpSpPr/>
          <p:nvPr/>
        </p:nvGrpSpPr>
        <p:grpSpPr>
          <a:xfrm>
            <a:off x="72390" y="85646"/>
            <a:ext cx="1915886" cy="1249101"/>
            <a:chOff x="0" y="0"/>
            <a:chExt cx="2554514" cy="1665468"/>
          </a:xfrm>
        </p:grpSpPr>
        <p:sp>
          <p:nvSpPr>
            <p:cNvPr id="14" name="Freeform 14" descr="Your startup LOGO"/>
            <p:cNvSpPr/>
            <p:nvPr/>
          </p:nvSpPr>
          <p:spPr>
            <a:xfrm>
              <a:off x="25400" y="25400"/>
              <a:ext cx="2503678" cy="1614678"/>
            </a:xfrm>
            <a:custGeom>
              <a:avLst/>
              <a:gdLst/>
              <a:ahLst/>
              <a:cxnLst/>
              <a:rect l="l" t="t" r="r" b="b"/>
              <a:pathLst>
                <a:path w="2503678" h="1614678">
                  <a:moveTo>
                    <a:pt x="0" y="807339"/>
                  </a:moveTo>
                  <a:cubicBezTo>
                    <a:pt x="0" y="361442"/>
                    <a:pt x="560451" y="0"/>
                    <a:pt x="1251839" y="0"/>
                  </a:cubicBezTo>
                  <a:cubicBezTo>
                    <a:pt x="1943227" y="0"/>
                    <a:pt x="2503678" y="361442"/>
                    <a:pt x="2503678" y="807339"/>
                  </a:cubicBezTo>
                  <a:cubicBezTo>
                    <a:pt x="2503678" y="1253236"/>
                    <a:pt x="1943227" y="1614678"/>
                    <a:pt x="1251839" y="1614678"/>
                  </a:cubicBezTo>
                  <a:cubicBezTo>
                    <a:pt x="560451" y="1614678"/>
                    <a:pt x="0" y="1253236"/>
                    <a:pt x="0" y="807339"/>
                  </a:cubicBezTo>
                  <a:close/>
                </a:path>
              </a:pathLst>
            </a:custGeom>
            <a:solidFill>
              <a:srgbClr val="FFFFFF"/>
            </a:solidFill>
          </p:spPr>
        </p:sp>
        <p:sp>
          <p:nvSpPr>
            <p:cNvPr id="15" name="Freeform 15" descr="Your startup LOGO"/>
            <p:cNvSpPr/>
            <p:nvPr/>
          </p:nvSpPr>
          <p:spPr>
            <a:xfrm>
              <a:off x="0" y="0"/>
              <a:ext cx="2554478" cy="1665478"/>
            </a:xfrm>
            <a:custGeom>
              <a:avLst/>
              <a:gdLst/>
              <a:ahLst/>
              <a:cxnLst/>
              <a:rect l="l" t="t" r="r" b="b"/>
              <a:pathLst>
                <a:path w="2554478" h="1665478">
                  <a:moveTo>
                    <a:pt x="0" y="832739"/>
                  </a:moveTo>
                  <a:cubicBezTo>
                    <a:pt x="0" y="363855"/>
                    <a:pt x="583057" y="0"/>
                    <a:pt x="1277239" y="0"/>
                  </a:cubicBezTo>
                  <a:cubicBezTo>
                    <a:pt x="1971421" y="0"/>
                    <a:pt x="2554478" y="363855"/>
                    <a:pt x="2554478" y="832739"/>
                  </a:cubicBezTo>
                  <a:lnTo>
                    <a:pt x="2529078" y="832739"/>
                  </a:lnTo>
                  <a:lnTo>
                    <a:pt x="2554478" y="832739"/>
                  </a:lnTo>
                  <a:cubicBezTo>
                    <a:pt x="2554478" y="1301623"/>
                    <a:pt x="1971421" y="1665478"/>
                    <a:pt x="1277239" y="1665478"/>
                  </a:cubicBezTo>
                  <a:lnTo>
                    <a:pt x="1277239" y="1640078"/>
                  </a:lnTo>
                  <a:lnTo>
                    <a:pt x="1277239" y="1665478"/>
                  </a:lnTo>
                  <a:cubicBezTo>
                    <a:pt x="583057" y="1665478"/>
                    <a:pt x="0" y="1301623"/>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5522"/>
                    <a:pt x="588772" y="1614678"/>
                    <a:pt x="1277239" y="1614678"/>
                  </a:cubicBezTo>
                  <a:cubicBezTo>
                    <a:pt x="1965706" y="1614678"/>
                    <a:pt x="2503678" y="1255522"/>
                    <a:pt x="2503678" y="832739"/>
                  </a:cubicBezTo>
                  <a:cubicBezTo>
                    <a:pt x="2503678" y="409956"/>
                    <a:pt x="1965833" y="50800"/>
                    <a:pt x="1277239" y="50800"/>
                  </a:cubicBezTo>
                  <a:lnTo>
                    <a:pt x="1277239" y="25400"/>
                  </a:lnTo>
                  <a:lnTo>
                    <a:pt x="1277239" y="50800"/>
                  </a:lnTo>
                  <a:cubicBezTo>
                    <a:pt x="588772" y="50800"/>
                    <a:pt x="50800" y="409956"/>
                    <a:pt x="50800" y="832739"/>
                  </a:cubicBezTo>
                  <a:close/>
                </a:path>
              </a:pathLst>
            </a:custGeom>
            <a:solidFill>
              <a:srgbClr val="8064A2"/>
            </a:solidFill>
          </p:spPr>
        </p:sp>
        <p:sp>
          <p:nvSpPr>
            <p:cNvPr id="16" name="TextBox 16"/>
            <p:cNvSpPr txBox="1"/>
            <p:nvPr/>
          </p:nvSpPr>
          <p:spPr>
            <a:xfrm>
              <a:off x="0" y="-57150"/>
              <a:ext cx="2554514" cy="1722618"/>
            </a:xfrm>
            <a:prstGeom prst="rect">
              <a:avLst/>
            </a:prstGeom>
          </p:spPr>
          <p:txBody>
            <a:bodyPr lIns="50800" tIns="50800" rIns="50800" bIns="50800" rtlCol="0" anchor="ctr"/>
            <a:lstStyle/>
            <a:p>
              <a:pPr algn="ctr">
                <a:lnSpc>
                  <a:spcPts val="3240"/>
                </a:lnSpc>
              </a:pPr>
              <a:r>
                <a:rPr lang="en-US" sz="2400" dirty="0" err="1">
                  <a:solidFill>
                    <a:srgbClr val="000000"/>
                  </a:solidFill>
                  <a:latin typeface="Calibri (MS)"/>
                  <a:ea typeface="Calibri (MS)"/>
                  <a:cs typeface="Calibri (MS)"/>
                  <a:sym typeface="Calibri (MS)"/>
                </a:rPr>
                <a:t>DroneAcharya</a:t>
              </a:r>
              <a:endParaRPr lang="en-US" sz="2400" dirty="0">
                <a:solidFill>
                  <a:srgbClr val="000000"/>
                </a:solidFill>
                <a:latin typeface="Calibri (MS)"/>
                <a:ea typeface="Calibri (MS)"/>
                <a:cs typeface="Calibri (MS)"/>
                <a:sym typeface="Calibri (MS)"/>
              </a:endParaRPr>
            </a:p>
          </p:txBody>
        </p:sp>
      </p:grpSp>
      <p:grpSp>
        <p:nvGrpSpPr>
          <p:cNvPr id="17" name="Group 17"/>
          <p:cNvGrpSpPr>
            <a:grpSpLocks noChangeAspect="1"/>
          </p:cNvGrpSpPr>
          <p:nvPr/>
        </p:nvGrpSpPr>
        <p:grpSpPr>
          <a:xfrm>
            <a:off x="14974319" y="0"/>
            <a:ext cx="3313680" cy="1684302"/>
            <a:chOff x="0" y="0"/>
            <a:chExt cx="4418240" cy="2245736"/>
          </a:xfrm>
        </p:grpSpPr>
        <p:sp>
          <p:nvSpPr>
            <p:cNvPr id="18" name="Freeform 18"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3"/>
              <a:stretch>
                <a:fillRect/>
              </a:stretch>
            </a:blipFill>
          </p:spPr>
        </p:sp>
      </p:grpSp>
      <p:sp>
        <p:nvSpPr>
          <p:cNvPr id="19" name="TextBox 19"/>
          <p:cNvSpPr txBox="1"/>
          <p:nvPr/>
        </p:nvSpPr>
        <p:spPr>
          <a:xfrm>
            <a:off x="212840" y="1555800"/>
            <a:ext cx="10522973" cy="7976543"/>
          </a:xfrm>
          <a:prstGeom prst="rect">
            <a:avLst/>
          </a:prstGeom>
        </p:spPr>
        <p:txBody>
          <a:bodyPr lIns="0" tIns="0" rIns="0" bIns="0" rtlCol="0" anchor="t">
            <a:spAutoFit/>
          </a:bodyPr>
          <a:lstStyle/>
          <a:p>
            <a:pPr marL="419860" lvl="1" indent="-209930" algn="l">
              <a:lnSpc>
                <a:spcPts val="2783"/>
              </a:lnSpc>
              <a:buFont typeface="Arial"/>
              <a:buChar char="•"/>
            </a:pPr>
            <a:r>
              <a:rPr lang="en-US" sz="2319" b="1" u="sng" dirty="0">
                <a:solidFill>
                  <a:srgbClr val="1F497D"/>
                </a:solidFill>
                <a:latin typeface="Arial Bold"/>
                <a:ea typeface="Arial Bold"/>
                <a:cs typeface="Arial Bold"/>
                <a:sym typeface="Arial Bold"/>
              </a:rPr>
              <a:t>Proposed Solution</a:t>
            </a:r>
          </a:p>
          <a:p>
            <a:pPr algn="l">
              <a:lnSpc>
                <a:spcPts val="2386"/>
              </a:lnSpc>
            </a:pPr>
            <a:endParaRPr lang="en-US" sz="2319" b="1" u="sng" dirty="0">
              <a:solidFill>
                <a:srgbClr val="1F497D"/>
              </a:solidFill>
              <a:latin typeface="Arial Bold"/>
              <a:ea typeface="Arial Bold"/>
              <a:cs typeface="Arial Bold"/>
              <a:sym typeface="Arial Bold"/>
            </a:endParaRPr>
          </a:p>
          <a:p>
            <a:pPr marL="359879" lvl="1" indent="-179940" algn="l">
              <a:lnSpc>
                <a:spcPts val="2386"/>
              </a:lnSpc>
            </a:pPr>
            <a:endParaRPr lang="en-US" sz="2319" b="1" u="sng" dirty="0">
              <a:solidFill>
                <a:srgbClr val="1F497D"/>
              </a:solidFill>
              <a:latin typeface="Arial Bold"/>
              <a:ea typeface="Arial Bold"/>
              <a:cs typeface="Arial Bold"/>
              <a:sym typeface="Arial Bold"/>
            </a:endParaRPr>
          </a:p>
          <a:p>
            <a:pPr marL="380047" lvl="1" indent="-190024" algn="just">
              <a:lnSpc>
                <a:spcPts val="2520"/>
              </a:lnSpc>
              <a:buFont typeface="Arial"/>
              <a:buChar char="•"/>
            </a:pPr>
            <a:r>
              <a:rPr lang="en-US" sz="2100" dirty="0">
                <a:solidFill>
                  <a:srgbClr val="000000"/>
                </a:solidFill>
                <a:latin typeface="Arial"/>
                <a:ea typeface="Arial"/>
                <a:cs typeface="Arial"/>
                <a:sym typeface="Arial"/>
              </a:rPr>
              <a:t>Our solution aims to </a:t>
            </a:r>
            <a:r>
              <a:rPr lang="en-US" sz="2100" b="1" dirty="0">
                <a:solidFill>
                  <a:srgbClr val="000000"/>
                </a:solidFill>
                <a:latin typeface="Arial Bold"/>
                <a:ea typeface="Arial Bold"/>
                <a:cs typeface="Arial Bold"/>
                <a:sym typeface="Arial Bold"/>
              </a:rPr>
              <a:t>significantly reduce the time required</a:t>
            </a:r>
            <a:r>
              <a:rPr lang="en-US" sz="2100" dirty="0">
                <a:solidFill>
                  <a:srgbClr val="000000"/>
                </a:solidFill>
                <a:latin typeface="Arial"/>
                <a:ea typeface="Arial"/>
                <a:cs typeface="Arial"/>
                <a:sym typeface="Arial"/>
              </a:rPr>
              <a:t> to locate disaster victims across large and difficult-to-access areas.</a:t>
            </a:r>
          </a:p>
          <a:p>
            <a:pPr marL="380047" lvl="1" indent="-190024" algn="just">
              <a:lnSpc>
                <a:spcPts val="2520"/>
              </a:lnSpc>
            </a:pPr>
            <a:endParaRPr lang="en-US" sz="2100" dirty="0">
              <a:solidFill>
                <a:srgbClr val="000000"/>
              </a:solidFill>
              <a:latin typeface="Arial"/>
              <a:ea typeface="Arial"/>
              <a:cs typeface="Arial"/>
              <a:sym typeface="Arial"/>
            </a:endParaRPr>
          </a:p>
          <a:p>
            <a:pPr marL="379781" lvl="1" indent="-189890" algn="just">
              <a:lnSpc>
                <a:spcPts val="2520"/>
              </a:lnSpc>
              <a:buFont typeface="Arial"/>
              <a:buChar char="•"/>
            </a:pPr>
            <a:r>
              <a:rPr lang="en-US" sz="2100" dirty="0">
                <a:solidFill>
                  <a:srgbClr val="000000"/>
                </a:solidFill>
                <a:latin typeface="Arial"/>
                <a:ea typeface="Arial"/>
                <a:cs typeface="Arial"/>
                <a:sym typeface="Arial"/>
              </a:rPr>
              <a:t>We propose a mothership drone system capable of deploying and individually controlling multiple smaller search drones. The mothership transports the drones into the disaster-affected zone, then releases them to conduct a </a:t>
            </a:r>
            <a:r>
              <a:rPr lang="en-US" sz="2100" b="1" dirty="0">
                <a:solidFill>
                  <a:srgbClr val="000000"/>
                </a:solidFill>
                <a:latin typeface="Arial Bold"/>
                <a:ea typeface="Arial Bold"/>
                <a:cs typeface="Arial Bold"/>
                <a:sym typeface="Arial Bold"/>
              </a:rPr>
              <a:t>coordinated search operation</a:t>
            </a:r>
            <a:r>
              <a:rPr lang="en-US" sz="2100" dirty="0">
                <a:solidFill>
                  <a:srgbClr val="000000"/>
                </a:solidFill>
                <a:latin typeface="Arial"/>
                <a:ea typeface="Arial"/>
                <a:cs typeface="Arial"/>
                <a:sym typeface="Arial"/>
              </a:rPr>
              <a:t>.</a:t>
            </a:r>
          </a:p>
          <a:p>
            <a:pPr algn="just">
              <a:lnSpc>
                <a:spcPts val="2520"/>
              </a:lnSpc>
            </a:pPr>
            <a:endParaRPr lang="en-US" sz="2100" dirty="0">
              <a:solidFill>
                <a:srgbClr val="000000"/>
              </a:solidFill>
              <a:latin typeface="Arial"/>
              <a:ea typeface="Arial"/>
              <a:cs typeface="Arial"/>
              <a:sym typeface="Arial"/>
            </a:endParaRPr>
          </a:p>
          <a:p>
            <a:pPr marL="379781" lvl="1" indent="-189890" algn="just">
              <a:lnSpc>
                <a:spcPts val="2520"/>
              </a:lnSpc>
              <a:buFont typeface="Arial"/>
              <a:buChar char="•"/>
            </a:pPr>
            <a:r>
              <a:rPr lang="en-US" sz="2100" dirty="0">
                <a:solidFill>
                  <a:srgbClr val="000000"/>
                </a:solidFill>
                <a:latin typeface="Arial"/>
                <a:ea typeface="Arial"/>
                <a:cs typeface="Arial"/>
                <a:sym typeface="Arial"/>
              </a:rPr>
              <a:t>Each mini drone is equipped with thermal and optical cameras, enabling the detection of victims on rooftops, partially submerged structures, or stranded vehicles. The mothership acts as a central communication relay, collecting live data and </a:t>
            </a:r>
            <a:r>
              <a:rPr lang="en-US" sz="2100" b="1" dirty="0">
                <a:solidFill>
                  <a:srgbClr val="000000"/>
                </a:solidFill>
                <a:latin typeface="Arial Bold"/>
                <a:ea typeface="Arial Bold"/>
                <a:cs typeface="Arial Bold"/>
                <a:sym typeface="Arial Bold"/>
              </a:rPr>
              <a:t>transmitting the precise GPS coordinates of survivors </a:t>
            </a:r>
            <a:r>
              <a:rPr lang="en-US" sz="2100" dirty="0">
                <a:solidFill>
                  <a:srgbClr val="000000"/>
                </a:solidFill>
                <a:latin typeface="Arial"/>
                <a:ea typeface="Arial"/>
                <a:cs typeface="Arial"/>
                <a:sym typeface="Arial"/>
              </a:rPr>
              <a:t>directly to rescue authorities for rapid response.</a:t>
            </a:r>
          </a:p>
          <a:p>
            <a:pPr algn="just">
              <a:lnSpc>
                <a:spcPts val="2520"/>
              </a:lnSpc>
            </a:pPr>
            <a:endParaRPr lang="en-US" sz="2100" dirty="0">
              <a:solidFill>
                <a:srgbClr val="000000"/>
              </a:solidFill>
              <a:latin typeface="Arial"/>
              <a:ea typeface="Arial"/>
              <a:cs typeface="Arial"/>
              <a:sym typeface="Arial"/>
            </a:endParaRPr>
          </a:p>
          <a:p>
            <a:pPr marL="379781" lvl="1" indent="-189890" algn="just">
              <a:lnSpc>
                <a:spcPts val="2520"/>
              </a:lnSpc>
              <a:buFont typeface="Arial"/>
              <a:buChar char="•"/>
            </a:pPr>
            <a:r>
              <a:rPr lang="en-US" sz="2100" dirty="0">
                <a:solidFill>
                  <a:srgbClr val="000000"/>
                </a:solidFill>
                <a:latin typeface="Arial"/>
                <a:ea typeface="Arial"/>
                <a:cs typeface="Arial"/>
                <a:sym typeface="Arial"/>
              </a:rPr>
              <a:t>To enhance targeting, a QFH antenna is integrated with the mothership, allowing access to satellite imagery that highlights the most severely affected areas. This ensures the drones are deployed exactly where they are needed most.</a:t>
            </a:r>
          </a:p>
          <a:p>
            <a:pPr algn="just">
              <a:lnSpc>
                <a:spcPts val="2520"/>
              </a:lnSpc>
            </a:pPr>
            <a:endParaRPr lang="en-US" sz="2100" dirty="0">
              <a:solidFill>
                <a:srgbClr val="000000"/>
              </a:solidFill>
              <a:latin typeface="Arial"/>
              <a:ea typeface="Arial"/>
              <a:cs typeface="Arial"/>
              <a:sym typeface="Arial"/>
            </a:endParaRPr>
          </a:p>
          <a:p>
            <a:pPr algn="just">
              <a:lnSpc>
                <a:spcPts val="2386"/>
              </a:lnSpc>
            </a:pPr>
            <a:endParaRPr lang="en-US" sz="2100" dirty="0">
              <a:solidFill>
                <a:srgbClr val="000000"/>
              </a:solidFill>
              <a:latin typeface="Arial"/>
              <a:ea typeface="Arial"/>
              <a:cs typeface="Arial"/>
              <a:sym typeface="Arial"/>
            </a:endParaRPr>
          </a:p>
          <a:p>
            <a:pPr algn="just">
              <a:lnSpc>
                <a:spcPts val="2386"/>
              </a:lnSpc>
            </a:pPr>
            <a:endParaRPr lang="en-US" sz="2100" dirty="0">
              <a:solidFill>
                <a:srgbClr val="000000"/>
              </a:solidFill>
              <a:latin typeface="Arial"/>
              <a:ea typeface="Arial"/>
              <a:cs typeface="Arial"/>
              <a:sym typeface="Arial"/>
            </a:endParaRPr>
          </a:p>
          <a:p>
            <a:pPr algn="just">
              <a:lnSpc>
                <a:spcPts val="2386"/>
              </a:lnSpc>
            </a:pPr>
            <a:endParaRPr lang="en-US" sz="2100" dirty="0">
              <a:solidFill>
                <a:srgbClr val="000000"/>
              </a:solidFill>
              <a:latin typeface="Arial"/>
              <a:ea typeface="Arial"/>
              <a:cs typeface="Arial"/>
              <a:sym typeface="Arial"/>
            </a:endParaRPr>
          </a:p>
          <a:p>
            <a:pPr marL="359879" lvl="1" indent="-179940" algn="just">
              <a:lnSpc>
                <a:spcPts val="2386"/>
              </a:lnSpc>
            </a:pPr>
            <a:endParaRPr lang="en-US" sz="2100" dirty="0">
              <a:solidFill>
                <a:srgbClr val="000000"/>
              </a:solidFill>
              <a:latin typeface="Arial"/>
              <a:ea typeface="Arial"/>
              <a:cs typeface="Arial"/>
              <a:sym typeface="Arial"/>
            </a:endParaRPr>
          </a:p>
        </p:txBody>
      </p:sp>
      <p:pic>
        <p:nvPicPr>
          <p:cNvPr id="23" name="Picture 22">
            <a:extLst>
              <a:ext uri="{FF2B5EF4-FFF2-40B4-BE49-F238E27FC236}">
                <a16:creationId xmlns:a16="http://schemas.microsoft.com/office/drawing/2014/main" id="{4C790CCC-A6A8-38B4-6CCA-FAE956DB3FE4}"/>
              </a:ext>
            </a:extLst>
          </p:cNvPr>
          <p:cNvPicPr>
            <a:picLocks noChangeAspect="1"/>
          </p:cNvPicPr>
          <p:nvPr/>
        </p:nvPicPr>
        <p:blipFill>
          <a:blip r:embed="rId4"/>
          <a:stretch>
            <a:fillRect/>
          </a:stretch>
        </p:blipFill>
        <p:spPr>
          <a:xfrm>
            <a:off x="11310257" y="1718328"/>
            <a:ext cx="6477000" cy="3856940"/>
          </a:xfrm>
          <a:prstGeom prst="rect">
            <a:avLst/>
          </a:prstGeom>
        </p:spPr>
      </p:pic>
      <p:pic>
        <p:nvPicPr>
          <p:cNvPr id="25" name="Picture 24">
            <a:extLst>
              <a:ext uri="{FF2B5EF4-FFF2-40B4-BE49-F238E27FC236}">
                <a16:creationId xmlns:a16="http://schemas.microsoft.com/office/drawing/2014/main" id="{F0E4E282-11CA-B44D-442B-9EF521029415}"/>
              </a:ext>
            </a:extLst>
          </p:cNvPr>
          <p:cNvPicPr>
            <a:picLocks noChangeAspect="1"/>
          </p:cNvPicPr>
          <p:nvPr/>
        </p:nvPicPr>
        <p:blipFill>
          <a:blip r:embed="rId5"/>
          <a:stretch>
            <a:fillRect/>
          </a:stretch>
        </p:blipFill>
        <p:spPr>
          <a:xfrm>
            <a:off x="11310257" y="5518010"/>
            <a:ext cx="6477000" cy="36667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143"/>
            <a:ext cx="18287998" cy="754857"/>
            <a:chOff x="0" y="0"/>
            <a:chExt cx="24383998" cy="1006476"/>
          </a:xfrm>
        </p:grpSpPr>
        <p:sp>
          <p:nvSpPr>
            <p:cNvPr id="3" name="Freeform 3"/>
            <p:cNvSpPr/>
            <p:nvPr/>
          </p:nvSpPr>
          <p:spPr>
            <a:xfrm>
              <a:off x="0" y="0"/>
              <a:ext cx="24384000" cy="1006475"/>
            </a:xfrm>
            <a:custGeom>
              <a:avLst/>
              <a:gdLst/>
              <a:ahLst/>
              <a:cxnLst/>
              <a:rect l="l" t="t" r="r" b="b"/>
              <a:pathLst>
                <a:path w="24384000" h="1006475">
                  <a:moveTo>
                    <a:pt x="0" y="0"/>
                  </a:moveTo>
                  <a:lnTo>
                    <a:pt x="24384000" y="0"/>
                  </a:lnTo>
                  <a:lnTo>
                    <a:pt x="24384000" y="1006475"/>
                  </a:lnTo>
                  <a:lnTo>
                    <a:pt x="0" y="1006475"/>
                  </a:lnTo>
                  <a:close/>
                </a:path>
              </a:pathLst>
            </a:custGeom>
            <a:solidFill>
              <a:srgbClr val="0070C0"/>
            </a:solidFill>
          </p:spPr>
        </p:sp>
      </p:grpSp>
      <p:grpSp>
        <p:nvGrpSpPr>
          <p:cNvPr id="4" name="Group 4"/>
          <p:cNvGrpSpPr/>
          <p:nvPr/>
        </p:nvGrpSpPr>
        <p:grpSpPr>
          <a:xfrm>
            <a:off x="914400" y="-71438"/>
            <a:ext cx="16459200" cy="1714500"/>
            <a:chOff x="0" y="0"/>
            <a:chExt cx="21945600" cy="2286000"/>
          </a:xfrm>
        </p:grpSpPr>
        <p:sp>
          <p:nvSpPr>
            <p:cNvPr id="5" name="Freeform 5"/>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6" name="TextBox 6"/>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MT Bold"/>
                  <a:ea typeface="Times New Roman MT Bold"/>
                  <a:cs typeface="Times New Roman MT Bold"/>
                  <a:sym typeface="Times New Roman MT Bold"/>
                </a:rPr>
                <a:t>TECHNICAL APPROACH</a:t>
              </a:r>
            </a:p>
          </p:txBody>
        </p:sp>
      </p:grpSp>
      <p:grpSp>
        <p:nvGrpSpPr>
          <p:cNvPr id="8" name="Group 8"/>
          <p:cNvGrpSpPr/>
          <p:nvPr/>
        </p:nvGrpSpPr>
        <p:grpSpPr>
          <a:xfrm>
            <a:off x="13106400" y="9534530"/>
            <a:ext cx="4267200" cy="547688"/>
            <a:chOff x="0" y="0"/>
            <a:chExt cx="5689600" cy="730250"/>
          </a:xfrm>
        </p:grpSpPr>
        <p:sp>
          <p:nvSpPr>
            <p:cNvPr id="9" name="Freeform 9"/>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10" name="TextBox 10"/>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3</a:t>
              </a:r>
            </a:p>
          </p:txBody>
        </p:sp>
      </p:grpSp>
      <p:grpSp>
        <p:nvGrpSpPr>
          <p:cNvPr id="11" name="Group 11"/>
          <p:cNvGrpSpPr/>
          <p:nvPr/>
        </p:nvGrpSpPr>
        <p:grpSpPr>
          <a:xfrm>
            <a:off x="6972300" y="9534530"/>
            <a:ext cx="4806000" cy="547688"/>
            <a:chOff x="0" y="0"/>
            <a:chExt cx="6408000" cy="730250"/>
          </a:xfrm>
        </p:grpSpPr>
        <p:sp>
          <p:nvSpPr>
            <p:cNvPr id="12" name="Freeform 12"/>
            <p:cNvSpPr/>
            <p:nvPr/>
          </p:nvSpPr>
          <p:spPr>
            <a:xfrm>
              <a:off x="0" y="0"/>
              <a:ext cx="6408000" cy="730250"/>
            </a:xfrm>
            <a:custGeom>
              <a:avLst/>
              <a:gdLst/>
              <a:ahLst/>
              <a:cxnLst/>
              <a:rect l="l" t="t" r="r" b="b"/>
              <a:pathLst>
                <a:path w="6408000" h="730250">
                  <a:moveTo>
                    <a:pt x="0" y="0"/>
                  </a:moveTo>
                  <a:lnTo>
                    <a:pt x="6408000" y="0"/>
                  </a:lnTo>
                  <a:lnTo>
                    <a:pt x="6408000" y="730250"/>
                  </a:lnTo>
                  <a:lnTo>
                    <a:pt x="0" y="730250"/>
                  </a:lnTo>
                  <a:close/>
                </a:path>
              </a:pathLst>
            </a:custGeom>
            <a:solidFill>
              <a:srgbClr val="000000">
                <a:alpha val="0"/>
              </a:srgbClr>
            </a:solidFill>
          </p:spPr>
        </p:sp>
        <p:sp>
          <p:nvSpPr>
            <p:cNvPr id="13" name="TextBox 13"/>
            <p:cNvSpPr txBox="1"/>
            <p:nvPr/>
          </p:nvSpPr>
          <p:spPr>
            <a:xfrm>
              <a:off x="0" y="-19050"/>
              <a:ext cx="6408000" cy="749300"/>
            </a:xfrm>
            <a:prstGeom prst="rect">
              <a:avLst/>
            </a:prstGeom>
          </p:spPr>
          <p:txBody>
            <a:bodyPr lIns="0" tIns="0" rIns="0" bIns="0" rtlCol="0" anchor="ctr"/>
            <a:lstStyle/>
            <a:p>
              <a:pPr algn="ctr">
                <a:lnSpc>
                  <a:spcPts val="2160"/>
                </a:lnSpc>
              </a:pPr>
              <a:r>
                <a:rPr lang="en-US" sz="1800" dirty="0">
                  <a:solidFill>
                    <a:srgbClr val="FFFFFF"/>
                  </a:solidFill>
                  <a:latin typeface="Arimo"/>
                  <a:ea typeface="Arimo"/>
                  <a:cs typeface="Arimo"/>
                  <a:sym typeface="Arimo"/>
                </a:rPr>
                <a:t>@SIH Idea submission- Template</a:t>
              </a:r>
            </a:p>
          </p:txBody>
        </p:sp>
      </p:grpSp>
      <p:grpSp>
        <p:nvGrpSpPr>
          <p:cNvPr id="14" name="Group 14"/>
          <p:cNvGrpSpPr/>
          <p:nvPr/>
        </p:nvGrpSpPr>
        <p:grpSpPr>
          <a:xfrm>
            <a:off x="374715" y="131775"/>
            <a:ext cx="1915886" cy="1249101"/>
            <a:chOff x="0" y="0"/>
            <a:chExt cx="2554514" cy="1665468"/>
          </a:xfrm>
        </p:grpSpPr>
        <p:sp>
          <p:nvSpPr>
            <p:cNvPr id="15" name="Freeform 15" descr="Your startup LOGO"/>
            <p:cNvSpPr/>
            <p:nvPr/>
          </p:nvSpPr>
          <p:spPr>
            <a:xfrm>
              <a:off x="25400" y="25400"/>
              <a:ext cx="2503678" cy="1614678"/>
            </a:xfrm>
            <a:custGeom>
              <a:avLst/>
              <a:gdLst/>
              <a:ahLst/>
              <a:cxnLst/>
              <a:rect l="l" t="t" r="r" b="b"/>
              <a:pathLst>
                <a:path w="2503678" h="1614678">
                  <a:moveTo>
                    <a:pt x="0" y="807339"/>
                  </a:moveTo>
                  <a:cubicBezTo>
                    <a:pt x="0" y="361442"/>
                    <a:pt x="560451" y="0"/>
                    <a:pt x="1251839" y="0"/>
                  </a:cubicBezTo>
                  <a:cubicBezTo>
                    <a:pt x="1943227" y="0"/>
                    <a:pt x="2503678" y="361442"/>
                    <a:pt x="2503678" y="807339"/>
                  </a:cubicBezTo>
                  <a:cubicBezTo>
                    <a:pt x="2503678" y="1253236"/>
                    <a:pt x="1943227" y="1614678"/>
                    <a:pt x="1251839" y="1614678"/>
                  </a:cubicBezTo>
                  <a:cubicBezTo>
                    <a:pt x="560451" y="1614678"/>
                    <a:pt x="0" y="1253236"/>
                    <a:pt x="0" y="807339"/>
                  </a:cubicBezTo>
                  <a:close/>
                </a:path>
              </a:pathLst>
            </a:custGeom>
            <a:solidFill>
              <a:srgbClr val="FFFFFF"/>
            </a:solidFill>
          </p:spPr>
        </p:sp>
        <p:sp>
          <p:nvSpPr>
            <p:cNvPr id="16" name="Freeform 16" descr="Your startup LOGO"/>
            <p:cNvSpPr/>
            <p:nvPr/>
          </p:nvSpPr>
          <p:spPr>
            <a:xfrm>
              <a:off x="0" y="0"/>
              <a:ext cx="2554478" cy="1665478"/>
            </a:xfrm>
            <a:custGeom>
              <a:avLst/>
              <a:gdLst/>
              <a:ahLst/>
              <a:cxnLst/>
              <a:rect l="l" t="t" r="r" b="b"/>
              <a:pathLst>
                <a:path w="2554478" h="1665478">
                  <a:moveTo>
                    <a:pt x="0" y="832739"/>
                  </a:moveTo>
                  <a:cubicBezTo>
                    <a:pt x="0" y="363855"/>
                    <a:pt x="583057" y="0"/>
                    <a:pt x="1277239" y="0"/>
                  </a:cubicBezTo>
                  <a:cubicBezTo>
                    <a:pt x="1971421" y="0"/>
                    <a:pt x="2554478" y="363855"/>
                    <a:pt x="2554478" y="832739"/>
                  </a:cubicBezTo>
                  <a:lnTo>
                    <a:pt x="2529078" y="832739"/>
                  </a:lnTo>
                  <a:lnTo>
                    <a:pt x="2554478" y="832739"/>
                  </a:lnTo>
                  <a:cubicBezTo>
                    <a:pt x="2554478" y="1301623"/>
                    <a:pt x="1971421" y="1665478"/>
                    <a:pt x="1277239" y="1665478"/>
                  </a:cubicBezTo>
                  <a:lnTo>
                    <a:pt x="1277239" y="1640078"/>
                  </a:lnTo>
                  <a:lnTo>
                    <a:pt x="1277239" y="1665478"/>
                  </a:lnTo>
                  <a:cubicBezTo>
                    <a:pt x="583057" y="1665478"/>
                    <a:pt x="0" y="1301623"/>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5522"/>
                    <a:pt x="588772" y="1614678"/>
                    <a:pt x="1277239" y="1614678"/>
                  </a:cubicBezTo>
                  <a:cubicBezTo>
                    <a:pt x="1965706" y="1614678"/>
                    <a:pt x="2503678" y="1255522"/>
                    <a:pt x="2503678" y="832739"/>
                  </a:cubicBezTo>
                  <a:cubicBezTo>
                    <a:pt x="2503678" y="409956"/>
                    <a:pt x="1965833" y="50800"/>
                    <a:pt x="1277239" y="50800"/>
                  </a:cubicBezTo>
                  <a:lnTo>
                    <a:pt x="1277239" y="25400"/>
                  </a:lnTo>
                  <a:lnTo>
                    <a:pt x="1277239" y="50800"/>
                  </a:lnTo>
                  <a:cubicBezTo>
                    <a:pt x="588772" y="50800"/>
                    <a:pt x="50800" y="409956"/>
                    <a:pt x="50800" y="832739"/>
                  </a:cubicBezTo>
                  <a:close/>
                </a:path>
              </a:pathLst>
            </a:custGeom>
            <a:solidFill>
              <a:srgbClr val="8064A2"/>
            </a:solidFill>
          </p:spPr>
        </p:sp>
        <p:sp>
          <p:nvSpPr>
            <p:cNvPr id="17" name="TextBox 17"/>
            <p:cNvSpPr txBox="1"/>
            <p:nvPr/>
          </p:nvSpPr>
          <p:spPr>
            <a:xfrm>
              <a:off x="0" y="-57150"/>
              <a:ext cx="2554514" cy="1722618"/>
            </a:xfrm>
            <a:prstGeom prst="rect">
              <a:avLst/>
            </a:prstGeom>
          </p:spPr>
          <p:txBody>
            <a:bodyPr lIns="50800" tIns="50800" rIns="50800" bIns="50800" rtlCol="0" anchor="ctr"/>
            <a:lstStyle/>
            <a:p>
              <a:pPr algn="ctr">
                <a:lnSpc>
                  <a:spcPts val="3240"/>
                </a:lnSpc>
              </a:pPr>
              <a:r>
                <a:rPr lang="en-US" sz="2400" dirty="0" err="1">
                  <a:solidFill>
                    <a:srgbClr val="000000"/>
                  </a:solidFill>
                  <a:latin typeface="Calibri (MS)"/>
                  <a:ea typeface="Calibri (MS)"/>
                  <a:cs typeface="Calibri (MS)"/>
                  <a:sym typeface="Calibri (MS)"/>
                </a:rPr>
                <a:t>DroneAcharya</a:t>
              </a:r>
              <a:endParaRPr lang="en-US" sz="2400" dirty="0">
                <a:solidFill>
                  <a:srgbClr val="000000"/>
                </a:solidFill>
                <a:latin typeface="Calibri (MS)"/>
                <a:ea typeface="Calibri (MS)"/>
                <a:cs typeface="Calibri (MS)"/>
                <a:sym typeface="Calibri (MS)"/>
              </a:endParaRPr>
            </a:p>
          </p:txBody>
        </p:sp>
      </p:grpSp>
      <p:grpSp>
        <p:nvGrpSpPr>
          <p:cNvPr id="18" name="Group 18"/>
          <p:cNvGrpSpPr>
            <a:grpSpLocks noChangeAspect="1"/>
          </p:cNvGrpSpPr>
          <p:nvPr/>
        </p:nvGrpSpPr>
        <p:grpSpPr>
          <a:xfrm>
            <a:off x="14762049" y="85645"/>
            <a:ext cx="3313680" cy="1684302"/>
            <a:chOff x="0" y="0"/>
            <a:chExt cx="4418240" cy="2245736"/>
          </a:xfrm>
        </p:grpSpPr>
        <p:sp>
          <p:nvSpPr>
            <p:cNvPr id="19" name="Freeform 19"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3"/>
              <a:stretch>
                <a:fillRect/>
              </a:stretch>
            </a:blipFill>
          </p:spPr>
        </p:sp>
      </p:grpSp>
      <p:sp>
        <p:nvSpPr>
          <p:cNvPr id="21" name="TextBox 20">
            <a:extLst>
              <a:ext uri="{FF2B5EF4-FFF2-40B4-BE49-F238E27FC236}">
                <a16:creationId xmlns:a16="http://schemas.microsoft.com/office/drawing/2014/main" id="{7CEDEC53-F06F-777A-404B-33E5826C775F}"/>
              </a:ext>
            </a:extLst>
          </p:cNvPr>
          <p:cNvSpPr txBox="1"/>
          <p:nvPr/>
        </p:nvSpPr>
        <p:spPr>
          <a:xfrm>
            <a:off x="277567" y="2308121"/>
            <a:ext cx="5943600" cy="1341393"/>
          </a:xfrm>
          <a:prstGeom prst="rect">
            <a:avLst/>
          </a:prstGeom>
          <a:noFill/>
        </p:spPr>
        <p:txBody>
          <a:bodyPr wrap="square">
            <a:spAutoFit/>
          </a:bodyPr>
          <a:lstStyle/>
          <a:p>
            <a:pPr algn="l">
              <a:spcAft>
                <a:spcPts val="1125"/>
              </a:spcAft>
              <a:buNone/>
            </a:pPr>
            <a:r>
              <a:rPr lang="en-IN" b="1" i="0" dirty="0">
                <a:solidFill>
                  <a:srgbClr val="667EEA"/>
                </a:solidFill>
                <a:effectLst/>
                <a:latin typeface="Arial" panose="020B0604020202020204" pitchFamily="34" charset="0"/>
                <a:cs typeface="Arial" panose="020B0604020202020204" pitchFamily="34" charset="0"/>
              </a:rPr>
              <a:t>Programming Languages</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 Python - Main control system &amp; AI/ML algorithms</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 C++ - Low-level drone firmware</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 MATLAB - Signal processing for antenna</a:t>
            </a:r>
          </a:p>
        </p:txBody>
      </p:sp>
      <p:sp>
        <p:nvSpPr>
          <p:cNvPr id="23" name="TextBox 22">
            <a:extLst>
              <a:ext uri="{FF2B5EF4-FFF2-40B4-BE49-F238E27FC236}">
                <a16:creationId xmlns:a16="http://schemas.microsoft.com/office/drawing/2014/main" id="{1EAE0F3B-F50D-6260-0F77-7C8B88E4711F}"/>
              </a:ext>
            </a:extLst>
          </p:cNvPr>
          <p:cNvSpPr txBox="1"/>
          <p:nvPr/>
        </p:nvSpPr>
        <p:spPr>
          <a:xfrm>
            <a:off x="151339" y="7308487"/>
            <a:ext cx="5638800" cy="1895391"/>
          </a:xfrm>
          <a:prstGeom prst="rect">
            <a:avLst/>
          </a:prstGeom>
          <a:noFill/>
        </p:spPr>
        <p:txBody>
          <a:bodyPr wrap="square">
            <a:spAutoFit/>
          </a:bodyPr>
          <a:lstStyle/>
          <a:p>
            <a:pPr algn="l">
              <a:spcAft>
                <a:spcPts val="1125"/>
              </a:spcAft>
              <a:buNone/>
            </a:pPr>
            <a:r>
              <a:rPr lang="en-IN" b="1" i="0" dirty="0">
                <a:solidFill>
                  <a:srgbClr val="667EEA"/>
                </a:solidFill>
                <a:effectLst/>
                <a:latin typeface="Arial" panose="020B0604020202020204" pitchFamily="34" charset="0"/>
                <a:cs typeface="Arial" panose="020B0604020202020204" pitchFamily="34" charset="0"/>
              </a:rPr>
              <a:t>Frameworks &amp; Libraries</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ROS (Robot Operating System) - Drone coordination</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OpenCV - Image processing &amp; victim detection</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TensorFlow - Thermal image analysis</a:t>
            </a:r>
          </a:p>
          <a:p>
            <a:pPr algn="l">
              <a:buFont typeface="Arial" panose="020B0604020202020204" pitchFamily="34" charset="0"/>
              <a:buChar char="•"/>
            </a:pPr>
            <a:r>
              <a:rPr lang="en-IN" b="0" i="0" dirty="0" err="1">
                <a:solidFill>
                  <a:srgbClr val="495057"/>
                </a:solidFill>
                <a:effectLst/>
                <a:latin typeface="Arial" panose="020B0604020202020204" pitchFamily="34" charset="0"/>
                <a:cs typeface="Arial" panose="020B0604020202020204" pitchFamily="34" charset="0"/>
              </a:rPr>
              <a:t>MAVLink</a:t>
            </a:r>
            <a:r>
              <a:rPr lang="en-IN" b="0" i="0" dirty="0">
                <a:solidFill>
                  <a:srgbClr val="495057"/>
                </a:solidFill>
                <a:effectLst/>
                <a:latin typeface="Arial" panose="020B0604020202020204" pitchFamily="34" charset="0"/>
                <a:cs typeface="Arial" panose="020B0604020202020204" pitchFamily="34" charset="0"/>
              </a:rPr>
              <a:t> - Communication protocol</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Node.js &amp; Socket.io - Real-time data streaming</a:t>
            </a:r>
          </a:p>
        </p:txBody>
      </p:sp>
      <p:sp>
        <p:nvSpPr>
          <p:cNvPr id="25" name="TextBox 24">
            <a:extLst>
              <a:ext uri="{FF2B5EF4-FFF2-40B4-BE49-F238E27FC236}">
                <a16:creationId xmlns:a16="http://schemas.microsoft.com/office/drawing/2014/main" id="{126317F5-54D1-2B02-7D81-3334DAB93D08}"/>
              </a:ext>
            </a:extLst>
          </p:cNvPr>
          <p:cNvSpPr txBox="1"/>
          <p:nvPr/>
        </p:nvSpPr>
        <p:spPr>
          <a:xfrm>
            <a:off x="7494833" y="2281963"/>
            <a:ext cx="4572000" cy="3280385"/>
          </a:xfrm>
          <a:prstGeom prst="rect">
            <a:avLst/>
          </a:prstGeom>
          <a:noFill/>
        </p:spPr>
        <p:txBody>
          <a:bodyPr wrap="square">
            <a:spAutoFit/>
          </a:bodyPr>
          <a:lstStyle/>
          <a:p>
            <a:pPr algn="l">
              <a:spcAft>
                <a:spcPts val="1125"/>
              </a:spcAft>
              <a:buNone/>
            </a:pPr>
            <a:r>
              <a:rPr lang="en-IN" b="1" i="0" dirty="0">
                <a:solidFill>
                  <a:srgbClr val="667EEA"/>
                </a:solidFill>
                <a:effectLst/>
                <a:latin typeface="Arial" panose="020B0604020202020204" pitchFamily="34" charset="0"/>
                <a:cs typeface="Arial" panose="020B0604020202020204" pitchFamily="34" charset="0"/>
              </a:rPr>
              <a:t>Hardware Components</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Pixhawk 4 - Flight controller</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Thermal camera module</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Optical camera sensor</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QFH Antenna - Satellite connectivity</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GPS/GNSS Module - Positioning system</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LoRa SX1276 - Long-range communication</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4G/LTE Module - Cellular backup</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SDR (Software Defined Radio)</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MQTT Protocol - IoT messaging</a:t>
            </a:r>
          </a:p>
        </p:txBody>
      </p:sp>
      <p:pic>
        <p:nvPicPr>
          <p:cNvPr id="27" name="Graphic 26">
            <a:extLst>
              <a:ext uri="{FF2B5EF4-FFF2-40B4-BE49-F238E27FC236}">
                <a16:creationId xmlns:a16="http://schemas.microsoft.com/office/drawing/2014/main" id="{AD0BBA68-2F37-7927-AABB-091CCE5BA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750" y="2762250"/>
            <a:ext cx="4762500" cy="4762500"/>
          </a:xfrm>
          <a:prstGeom prst="rect">
            <a:avLst/>
          </a:prstGeom>
        </p:spPr>
      </p:pic>
      <p:pic>
        <p:nvPicPr>
          <p:cNvPr id="43" name="Picture 42">
            <a:extLst>
              <a:ext uri="{FF2B5EF4-FFF2-40B4-BE49-F238E27FC236}">
                <a16:creationId xmlns:a16="http://schemas.microsoft.com/office/drawing/2014/main" id="{56CCAA31-3070-6F4D-D397-863F6DEA1F0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2066833" y="1990446"/>
            <a:ext cx="3313653" cy="2498984"/>
          </a:xfrm>
          <a:prstGeom prst="rect">
            <a:avLst/>
          </a:prstGeom>
        </p:spPr>
      </p:pic>
      <p:pic>
        <p:nvPicPr>
          <p:cNvPr id="49" name="Picture 48">
            <a:extLst>
              <a:ext uri="{FF2B5EF4-FFF2-40B4-BE49-F238E27FC236}">
                <a16:creationId xmlns:a16="http://schemas.microsoft.com/office/drawing/2014/main" id="{98425CC2-9921-D7F8-CD83-9BD3846AAF1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V="1">
            <a:off x="-82753" y="-10812196"/>
            <a:ext cx="18370754" cy="10359516"/>
          </a:xfrm>
          <a:prstGeom prst="rect">
            <a:avLst/>
          </a:prstGeom>
        </p:spPr>
      </p:pic>
      <p:pic>
        <p:nvPicPr>
          <p:cNvPr id="55" name="Picture 54">
            <a:extLst>
              <a:ext uri="{FF2B5EF4-FFF2-40B4-BE49-F238E27FC236}">
                <a16:creationId xmlns:a16="http://schemas.microsoft.com/office/drawing/2014/main" id="{9852782B-B748-C5D4-360B-ECD6C79CB903}"/>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flipV="1">
            <a:off x="2023127" y="-7903200"/>
            <a:ext cx="14733534" cy="8642522"/>
          </a:xfrm>
          <a:prstGeom prst="rect">
            <a:avLst/>
          </a:prstGeom>
        </p:spPr>
      </p:pic>
      <p:pic>
        <p:nvPicPr>
          <p:cNvPr id="58" name="Picture 57">
            <a:extLst>
              <a:ext uri="{FF2B5EF4-FFF2-40B4-BE49-F238E27FC236}">
                <a16:creationId xmlns:a16="http://schemas.microsoft.com/office/drawing/2014/main" id="{853A2B54-6375-5A85-D850-FD4963A97B98}"/>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814694" y="5194191"/>
            <a:ext cx="4333472" cy="2403438"/>
          </a:xfrm>
          <a:prstGeom prst="rect">
            <a:avLst/>
          </a:prstGeom>
        </p:spPr>
      </p:pic>
      <p:pic>
        <p:nvPicPr>
          <p:cNvPr id="61" name="Picture 60">
            <a:extLst>
              <a:ext uri="{FF2B5EF4-FFF2-40B4-BE49-F238E27FC236}">
                <a16:creationId xmlns:a16="http://schemas.microsoft.com/office/drawing/2014/main" id="{2C94C21B-FDD4-266D-D052-6FA5F4B85905}"/>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3431360" y="7246417"/>
            <a:ext cx="2938417" cy="2158837"/>
          </a:xfrm>
          <a:prstGeom prst="rect">
            <a:avLst/>
          </a:prstGeom>
        </p:spPr>
      </p:pic>
      <p:pic>
        <p:nvPicPr>
          <p:cNvPr id="64" name="Picture 63">
            <a:extLst>
              <a:ext uri="{FF2B5EF4-FFF2-40B4-BE49-F238E27FC236}">
                <a16:creationId xmlns:a16="http://schemas.microsoft.com/office/drawing/2014/main" id="{1A793B7F-6E3F-506E-0F1D-BDC2E0B11F8B}"/>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556013" y="5824881"/>
            <a:ext cx="3268753" cy="1793081"/>
          </a:xfrm>
          <a:prstGeom prst="rect">
            <a:avLst/>
          </a:prstGeom>
        </p:spPr>
      </p:pic>
      <p:sp>
        <p:nvSpPr>
          <p:cNvPr id="65" name="TextBox 64">
            <a:extLst>
              <a:ext uri="{FF2B5EF4-FFF2-40B4-BE49-F238E27FC236}">
                <a16:creationId xmlns:a16="http://schemas.microsoft.com/office/drawing/2014/main" id="{9C3CF1FF-7E4F-558C-C6FE-5C0BD722F772}"/>
              </a:ext>
            </a:extLst>
          </p:cNvPr>
          <p:cNvSpPr txBox="1"/>
          <p:nvPr/>
        </p:nvSpPr>
        <p:spPr>
          <a:xfrm>
            <a:off x="7639092" y="8929416"/>
            <a:ext cx="5591175" cy="230832"/>
          </a:xfrm>
          <a:prstGeom prst="rect">
            <a:avLst/>
          </a:prstGeom>
          <a:noFill/>
        </p:spPr>
        <p:txBody>
          <a:bodyPr wrap="square" rtlCol="0">
            <a:spAutoFit/>
          </a:bodyPr>
          <a:lstStyle/>
          <a:p>
            <a:endParaRPr lang="en-IN" sz="900" dirty="0"/>
          </a:p>
        </p:txBody>
      </p:sp>
      <p:pic>
        <p:nvPicPr>
          <p:cNvPr id="67" name="Picture 66">
            <a:extLst>
              <a:ext uri="{FF2B5EF4-FFF2-40B4-BE49-F238E27FC236}">
                <a16:creationId xmlns:a16="http://schemas.microsoft.com/office/drawing/2014/main" id="{9D64D91E-19FF-C61A-171F-ACB0CCAB87BB}"/>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10065866" y="7609530"/>
            <a:ext cx="1748828" cy="1596491"/>
          </a:xfrm>
          <a:prstGeom prst="rect">
            <a:avLst/>
          </a:prstGeom>
        </p:spPr>
      </p:pic>
      <p:pic>
        <p:nvPicPr>
          <p:cNvPr id="72" name="Picture 71">
            <a:extLst>
              <a:ext uri="{FF2B5EF4-FFF2-40B4-BE49-F238E27FC236}">
                <a16:creationId xmlns:a16="http://schemas.microsoft.com/office/drawing/2014/main" id="{2236C714-1E25-4603-6A33-0F41962F897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77567" y="3787507"/>
            <a:ext cx="5680025" cy="29003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143"/>
            <a:ext cx="18287998" cy="754857"/>
            <a:chOff x="0" y="0"/>
            <a:chExt cx="24383998" cy="1006476"/>
          </a:xfrm>
        </p:grpSpPr>
        <p:sp>
          <p:nvSpPr>
            <p:cNvPr id="3" name="Freeform 3"/>
            <p:cNvSpPr/>
            <p:nvPr/>
          </p:nvSpPr>
          <p:spPr>
            <a:xfrm>
              <a:off x="0" y="0"/>
              <a:ext cx="24384000" cy="1006475"/>
            </a:xfrm>
            <a:custGeom>
              <a:avLst/>
              <a:gdLst/>
              <a:ahLst/>
              <a:cxnLst/>
              <a:rect l="l" t="t" r="r" b="b"/>
              <a:pathLst>
                <a:path w="24384000" h="1006475">
                  <a:moveTo>
                    <a:pt x="0" y="0"/>
                  </a:moveTo>
                  <a:lnTo>
                    <a:pt x="24384000" y="0"/>
                  </a:lnTo>
                  <a:lnTo>
                    <a:pt x="24384000" y="1006475"/>
                  </a:lnTo>
                  <a:lnTo>
                    <a:pt x="0" y="1006475"/>
                  </a:lnTo>
                  <a:close/>
                </a:path>
              </a:pathLst>
            </a:custGeom>
            <a:solidFill>
              <a:srgbClr val="0070C0"/>
            </a:solidFill>
          </p:spPr>
        </p:sp>
      </p:grpSp>
      <p:grpSp>
        <p:nvGrpSpPr>
          <p:cNvPr id="4" name="Group 4"/>
          <p:cNvGrpSpPr/>
          <p:nvPr/>
        </p:nvGrpSpPr>
        <p:grpSpPr>
          <a:xfrm>
            <a:off x="175004" y="-232696"/>
            <a:ext cx="16459200" cy="1714500"/>
            <a:chOff x="0" y="0"/>
            <a:chExt cx="21945600" cy="2286000"/>
          </a:xfrm>
        </p:grpSpPr>
        <p:sp>
          <p:nvSpPr>
            <p:cNvPr id="5" name="Freeform 5"/>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6" name="TextBox 6"/>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MT Bold"/>
                  <a:ea typeface="Times New Roman MT Bold"/>
                  <a:cs typeface="Times New Roman MT Bold"/>
                  <a:sym typeface="Times New Roman MT Bold"/>
                </a:rPr>
                <a:t>FEASIBILITY AND VIABILITY</a:t>
              </a:r>
            </a:p>
          </p:txBody>
        </p:sp>
      </p:grpSp>
      <p:grpSp>
        <p:nvGrpSpPr>
          <p:cNvPr id="7" name="Group 7"/>
          <p:cNvGrpSpPr/>
          <p:nvPr/>
        </p:nvGrpSpPr>
        <p:grpSpPr>
          <a:xfrm>
            <a:off x="13106400" y="9534530"/>
            <a:ext cx="4267200" cy="547688"/>
            <a:chOff x="0" y="0"/>
            <a:chExt cx="5689600" cy="730250"/>
          </a:xfrm>
        </p:grpSpPr>
        <p:sp>
          <p:nvSpPr>
            <p:cNvPr id="8" name="Freeform 8"/>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9" name="TextBox 9"/>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4</a:t>
              </a:r>
            </a:p>
          </p:txBody>
        </p:sp>
      </p:grpSp>
      <p:grpSp>
        <p:nvGrpSpPr>
          <p:cNvPr id="10" name="Group 10"/>
          <p:cNvGrpSpPr/>
          <p:nvPr/>
        </p:nvGrpSpPr>
        <p:grpSpPr>
          <a:xfrm>
            <a:off x="6972300" y="9534530"/>
            <a:ext cx="4806000" cy="547688"/>
            <a:chOff x="0" y="0"/>
            <a:chExt cx="6408000" cy="730250"/>
          </a:xfrm>
        </p:grpSpPr>
        <p:sp>
          <p:nvSpPr>
            <p:cNvPr id="11" name="Freeform 11"/>
            <p:cNvSpPr/>
            <p:nvPr/>
          </p:nvSpPr>
          <p:spPr>
            <a:xfrm>
              <a:off x="0" y="0"/>
              <a:ext cx="6408000" cy="730250"/>
            </a:xfrm>
            <a:custGeom>
              <a:avLst/>
              <a:gdLst/>
              <a:ahLst/>
              <a:cxnLst/>
              <a:rect l="l" t="t" r="r" b="b"/>
              <a:pathLst>
                <a:path w="6408000" h="730250">
                  <a:moveTo>
                    <a:pt x="0" y="0"/>
                  </a:moveTo>
                  <a:lnTo>
                    <a:pt x="6408000" y="0"/>
                  </a:lnTo>
                  <a:lnTo>
                    <a:pt x="6408000" y="730250"/>
                  </a:lnTo>
                  <a:lnTo>
                    <a:pt x="0" y="730250"/>
                  </a:lnTo>
                  <a:close/>
                </a:path>
              </a:pathLst>
            </a:custGeom>
            <a:solidFill>
              <a:srgbClr val="000000">
                <a:alpha val="0"/>
              </a:srgbClr>
            </a:solidFill>
          </p:spPr>
        </p:sp>
        <p:sp>
          <p:nvSpPr>
            <p:cNvPr id="12" name="TextBox 12"/>
            <p:cNvSpPr txBox="1"/>
            <p:nvPr/>
          </p:nvSpPr>
          <p:spPr>
            <a:xfrm>
              <a:off x="0" y="-19050"/>
              <a:ext cx="6408000" cy="749300"/>
            </a:xfrm>
            <a:prstGeom prst="rect">
              <a:avLst/>
            </a:prstGeom>
          </p:spPr>
          <p:txBody>
            <a:bodyPr lIns="0" tIns="0" rIns="0" bIns="0" rtlCol="0" anchor="ctr"/>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id="13" name="Group 13"/>
          <p:cNvGrpSpPr/>
          <p:nvPr/>
        </p:nvGrpSpPr>
        <p:grpSpPr>
          <a:xfrm>
            <a:off x="5687" y="0"/>
            <a:ext cx="1915886" cy="1249101"/>
            <a:chOff x="0" y="0"/>
            <a:chExt cx="2554514" cy="1665468"/>
          </a:xfrm>
        </p:grpSpPr>
        <p:sp>
          <p:nvSpPr>
            <p:cNvPr id="14" name="Freeform 14" descr="Your startup LOGO"/>
            <p:cNvSpPr/>
            <p:nvPr/>
          </p:nvSpPr>
          <p:spPr>
            <a:xfrm>
              <a:off x="25400" y="25400"/>
              <a:ext cx="2503678" cy="1614678"/>
            </a:xfrm>
            <a:custGeom>
              <a:avLst/>
              <a:gdLst/>
              <a:ahLst/>
              <a:cxnLst/>
              <a:rect l="l" t="t" r="r" b="b"/>
              <a:pathLst>
                <a:path w="2503678" h="1614678">
                  <a:moveTo>
                    <a:pt x="0" y="807339"/>
                  </a:moveTo>
                  <a:cubicBezTo>
                    <a:pt x="0" y="361442"/>
                    <a:pt x="560451" y="0"/>
                    <a:pt x="1251839" y="0"/>
                  </a:cubicBezTo>
                  <a:cubicBezTo>
                    <a:pt x="1943227" y="0"/>
                    <a:pt x="2503678" y="361442"/>
                    <a:pt x="2503678" y="807339"/>
                  </a:cubicBezTo>
                  <a:cubicBezTo>
                    <a:pt x="2503678" y="1253236"/>
                    <a:pt x="1943227" y="1614678"/>
                    <a:pt x="1251839" y="1614678"/>
                  </a:cubicBezTo>
                  <a:cubicBezTo>
                    <a:pt x="560451" y="1614678"/>
                    <a:pt x="0" y="1253236"/>
                    <a:pt x="0" y="807339"/>
                  </a:cubicBezTo>
                  <a:close/>
                </a:path>
              </a:pathLst>
            </a:custGeom>
            <a:solidFill>
              <a:srgbClr val="FFFFFF"/>
            </a:solidFill>
          </p:spPr>
        </p:sp>
        <p:sp>
          <p:nvSpPr>
            <p:cNvPr id="15" name="Freeform 15" descr="Your startup LOGO"/>
            <p:cNvSpPr/>
            <p:nvPr/>
          </p:nvSpPr>
          <p:spPr>
            <a:xfrm>
              <a:off x="0" y="0"/>
              <a:ext cx="2554478" cy="1665478"/>
            </a:xfrm>
            <a:custGeom>
              <a:avLst/>
              <a:gdLst/>
              <a:ahLst/>
              <a:cxnLst/>
              <a:rect l="l" t="t" r="r" b="b"/>
              <a:pathLst>
                <a:path w="2554478" h="1665478">
                  <a:moveTo>
                    <a:pt x="0" y="832739"/>
                  </a:moveTo>
                  <a:cubicBezTo>
                    <a:pt x="0" y="363855"/>
                    <a:pt x="583057" y="0"/>
                    <a:pt x="1277239" y="0"/>
                  </a:cubicBezTo>
                  <a:cubicBezTo>
                    <a:pt x="1971421" y="0"/>
                    <a:pt x="2554478" y="363855"/>
                    <a:pt x="2554478" y="832739"/>
                  </a:cubicBezTo>
                  <a:lnTo>
                    <a:pt x="2529078" y="832739"/>
                  </a:lnTo>
                  <a:lnTo>
                    <a:pt x="2554478" y="832739"/>
                  </a:lnTo>
                  <a:cubicBezTo>
                    <a:pt x="2554478" y="1301623"/>
                    <a:pt x="1971421" y="1665478"/>
                    <a:pt x="1277239" y="1665478"/>
                  </a:cubicBezTo>
                  <a:lnTo>
                    <a:pt x="1277239" y="1640078"/>
                  </a:lnTo>
                  <a:lnTo>
                    <a:pt x="1277239" y="1665478"/>
                  </a:lnTo>
                  <a:cubicBezTo>
                    <a:pt x="583057" y="1665478"/>
                    <a:pt x="0" y="1301623"/>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5522"/>
                    <a:pt x="588772" y="1614678"/>
                    <a:pt x="1277239" y="1614678"/>
                  </a:cubicBezTo>
                  <a:cubicBezTo>
                    <a:pt x="1965706" y="1614678"/>
                    <a:pt x="2503678" y="1255522"/>
                    <a:pt x="2503678" y="832739"/>
                  </a:cubicBezTo>
                  <a:cubicBezTo>
                    <a:pt x="2503678" y="409956"/>
                    <a:pt x="1965833" y="50800"/>
                    <a:pt x="1277239" y="50800"/>
                  </a:cubicBezTo>
                  <a:lnTo>
                    <a:pt x="1277239" y="25400"/>
                  </a:lnTo>
                  <a:lnTo>
                    <a:pt x="1277239" y="50800"/>
                  </a:lnTo>
                  <a:cubicBezTo>
                    <a:pt x="588772" y="50800"/>
                    <a:pt x="50800" y="409956"/>
                    <a:pt x="50800" y="832739"/>
                  </a:cubicBezTo>
                  <a:close/>
                </a:path>
              </a:pathLst>
            </a:custGeom>
            <a:solidFill>
              <a:srgbClr val="8064A2"/>
            </a:solidFill>
          </p:spPr>
        </p:sp>
        <p:sp>
          <p:nvSpPr>
            <p:cNvPr id="16" name="TextBox 16"/>
            <p:cNvSpPr txBox="1"/>
            <p:nvPr/>
          </p:nvSpPr>
          <p:spPr>
            <a:xfrm>
              <a:off x="0" y="-57150"/>
              <a:ext cx="2554514" cy="1722618"/>
            </a:xfrm>
            <a:prstGeom prst="rect">
              <a:avLst/>
            </a:prstGeom>
          </p:spPr>
          <p:txBody>
            <a:bodyPr lIns="50800" tIns="50800" rIns="50800" bIns="50800" rtlCol="0" anchor="ctr"/>
            <a:lstStyle/>
            <a:p>
              <a:pPr algn="ctr">
                <a:lnSpc>
                  <a:spcPts val="3240"/>
                </a:lnSpc>
              </a:pPr>
              <a:endParaRPr/>
            </a:p>
          </p:txBody>
        </p:sp>
      </p:grpSp>
      <p:grpSp>
        <p:nvGrpSpPr>
          <p:cNvPr id="17" name="Group 17"/>
          <p:cNvGrpSpPr>
            <a:grpSpLocks noChangeAspect="1"/>
          </p:cNvGrpSpPr>
          <p:nvPr/>
        </p:nvGrpSpPr>
        <p:grpSpPr>
          <a:xfrm>
            <a:off x="14762049" y="85645"/>
            <a:ext cx="3313680" cy="1684302"/>
            <a:chOff x="0" y="0"/>
            <a:chExt cx="4418240" cy="2245736"/>
          </a:xfrm>
        </p:grpSpPr>
        <p:sp>
          <p:nvSpPr>
            <p:cNvPr id="18" name="Freeform 18"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3"/>
              <a:stretch>
                <a:fillRect/>
              </a:stretch>
            </a:blipFill>
          </p:spPr>
        </p:sp>
      </p:grpSp>
      <p:sp>
        <p:nvSpPr>
          <p:cNvPr id="19" name="TextBox 19"/>
          <p:cNvSpPr txBox="1"/>
          <p:nvPr/>
        </p:nvSpPr>
        <p:spPr>
          <a:xfrm>
            <a:off x="175004" y="1560385"/>
            <a:ext cx="8531699" cy="4293483"/>
          </a:xfrm>
          <a:prstGeom prst="rect">
            <a:avLst/>
          </a:prstGeom>
        </p:spPr>
        <p:txBody>
          <a:bodyPr wrap="square" lIns="0" tIns="0" rIns="0" bIns="0" rtlCol="0" anchor="t">
            <a:spAutoFit/>
          </a:bodyPr>
          <a:lstStyle/>
          <a:p>
            <a:r>
              <a:rPr lang="en-US" sz="2400" b="1" dirty="0">
                <a:latin typeface="Arial" panose="020B0604020202020204" pitchFamily="34" charset="0"/>
                <a:cs typeface="Arial" panose="020B0604020202020204" pitchFamily="34" charset="0"/>
              </a:rPr>
              <a:t>Feasibility</a:t>
            </a:r>
          </a:p>
          <a:p>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100" dirty="0">
                <a:latin typeface="Arial" panose="020B0604020202020204" pitchFamily="34" charset="0"/>
                <a:cs typeface="Arial" panose="020B0604020202020204" pitchFamily="34" charset="0"/>
              </a:rPr>
              <a:t>The system is achievable with today’s technology — heavy-lift drones (mothership) exist</a:t>
            </a:r>
          </a:p>
          <a:p>
            <a:pPr marL="342900" indent="-342900">
              <a:buFont typeface="Arial" panose="020B0604020202020204" pitchFamily="34" charset="0"/>
              <a:buChar char="•"/>
            </a:pPr>
            <a:r>
              <a:rPr lang="en-US" sz="2100" b="1" dirty="0">
                <a:latin typeface="Arial" panose="020B0604020202020204" pitchFamily="34" charset="0"/>
                <a:cs typeface="Arial" panose="020B0604020202020204" pitchFamily="34" charset="0"/>
              </a:rPr>
              <a:t>Pixhawk/STM32 flight controllers </a:t>
            </a:r>
            <a:r>
              <a:rPr lang="en-US" sz="2100" dirty="0">
                <a:latin typeface="Arial" panose="020B0604020202020204" pitchFamily="34" charset="0"/>
                <a:cs typeface="Arial" panose="020B0604020202020204" pitchFamily="34" charset="0"/>
              </a:rPr>
              <a:t>provide stable autopilot, and thermal/optical cameras are already proven in SAR (search and rescue). </a:t>
            </a:r>
          </a:p>
          <a:p>
            <a:pPr marL="342900" indent="-342900">
              <a:buFont typeface="Arial" panose="020B0604020202020204" pitchFamily="34" charset="0"/>
              <a:buChar char="•"/>
            </a:pPr>
            <a:r>
              <a:rPr lang="en-US" sz="2100" dirty="0">
                <a:latin typeface="Arial" panose="020B0604020202020204" pitchFamily="34" charset="0"/>
                <a:cs typeface="Arial" panose="020B0604020202020204" pitchFamily="34" charset="0"/>
              </a:rPr>
              <a:t>Communication relays via mothership are supported by MAV Link and mesh networks.</a:t>
            </a:r>
          </a:p>
          <a:p>
            <a:pPr marL="342900" indent="-342900">
              <a:buFont typeface="Arial" panose="020B0604020202020204" pitchFamily="34" charset="0"/>
              <a:buChar char="•"/>
            </a:pPr>
            <a:r>
              <a:rPr lang="en-US" sz="2100" dirty="0">
                <a:latin typeface="Arial" panose="020B0604020202020204" pitchFamily="34" charset="0"/>
                <a:cs typeface="Arial" panose="020B0604020202020204" pitchFamily="34" charset="0"/>
              </a:rPr>
              <a:t>Mini drones can cover areas faster than ground/boat teams.</a:t>
            </a:r>
          </a:p>
          <a:p>
            <a:pPr marL="342900" indent="-342900">
              <a:buFont typeface="Arial" panose="020B0604020202020204" pitchFamily="34" charset="0"/>
              <a:buChar char="•"/>
            </a:pPr>
            <a:r>
              <a:rPr lang="en-US" sz="2100" dirty="0">
                <a:latin typeface="Arial" panose="020B0604020202020204" pitchFamily="34" charset="0"/>
                <a:cs typeface="Arial" panose="020B0604020202020204" pitchFamily="34" charset="0"/>
              </a:rPr>
              <a:t> Waterproofing and flight-time (20–30 mins per sortie) are realistic with current LiPo battery tech, though endurance is the main limiting factor.</a:t>
            </a:r>
          </a:p>
        </p:txBody>
      </p:sp>
      <p:sp>
        <p:nvSpPr>
          <p:cNvPr id="21" name="TextBox 20">
            <a:extLst>
              <a:ext uri="{FF2B5EF4-FFF2-40B4-BE49-F238E27FC236}">
                <a16:creationId xmlns:a16="http://schemas.microsoft.com/office/drawing/2014/main" id="{0251065F-D647-967F-E3A1-8604DA956914}"/>
              </a:ext>
            </a:extLst>
          </p:cNvPr>
          <p:cNvSpPr txBox="1"/>
          <p:nvPr/>
        </p:nvSpPr>
        <p:spPr>
          <a:xfrm>
            <a:off x="9524999" y="1986633"/>
            <a:ext cx="8763000" cy="2723823"/>
          </a:xfrm>
          <a:prstGeom prst="rect">
            <a:avLst/>
          </a:prstGeom>
          <a:noFill/>
        </p:spPr>
        <p:txBody>
          <a:bodyPr wrap="square">
            <a:spAutoFit/>
          </a:bodyPr>
          <a:lstStyle/>
          <a:p>
            <a:pPr>
              <a:buNone/>
            </a:pPr>
            <a:r>
              <a:rPr lang="en-US" sz="2400" b="1" dirty="0">
                <a:latin typeface="Arial" panose="020B0604020202020204" pitchFamily="34" charset="0"/>
                <a:cs typeface="Arial" panose="020B0604020202020204" pitchFamily="34" charset="0"/>
              </a:rPr>
              <a:t>Viability</a:t>
            </a:r>
          </a:p>
          <a:p>
            <a:pPr>
              <a:buNone/>
            </a:pPr>
            <a:endParaRPr lang="en-US" sz="2100" b="1" dirty="0">
              <a:latin typeface="Arial" panose="020B0604020202020204" pitchFamily="34" charset="0"/>
              <a:cs typeface="Arial" panose="020B0604020202020204" pitchFamily="34" charset="0"/>
            </a:endParaRPr>
          </a:p>
          <a:p>
            <a:pPr>
              <a:buFont typeface="Arial" panose="020B0604020202020204" pitchFamily="34" charset="0"/>
              <a:buChar char="•"/>
            </a:pPr>
            <a:r>
              <a:rPr lang="en-US" sz="2100" dirty="0">
                <a:latin typeface="Arial" panose="020B0604020202020204" pitchFamily="34" charset="0"/>
                <a:cs typeface="Arial" panose="020B0604020202020204" pitchFamily="34" charset="0"/>
              </a:rPr>
              <a:t>Reduces victim discovery time, enabling quicker rescues</a:t>
            </a:r>
          </a:p>
          <a:p>
            <a:pPr>
              <a:buFont typeface="Arial" panose="020B0604020202020204" pitchFamily="34" charset="0"/>
              <a:buChar char="•"/>
            </a:pPr>
            <a:r>
              <a:rPr lang="en-US" sz="2100" dirty="0">
                <a:latin typeface="Arial" panose="020B0604020202020204" pitchFamily="34" charset="0"/>
                <a:cs typeface="Arial" panose="020B0604020202020204" pitchFamily="34" charset="0"/>
              </a:rPr>
              <a:t>Mini drones can also deliver critical supplies (food, medicine, radios) until teams arrive.</a:t>
            </a:r>
          </a:p>
          <a:p>
            <a:pPr>
              <a:buFont typeface="Arial" panose="020B0604020202020204" pitchFamily="34" charset="0"/>
              <a:buChar char="•"/>
            </a:pPr>
            <a:r>
              <a:rPr lang="en-US" sz="2100" b="1" dirty="0">
                <a:latin typeface="Arial" panose="020B0604020202020204" pitchFamily="34" charset="0"/>
                <a:cs typeface="Arial" panose="020B0604020202020204" pitchFamily="34" charset="0"/>
              </a:rPr>
              <a:t>Much cheaper than helicopters </a:t>
            </a:r>
            <a:r>
              <a:rPr lang="en-US" sz="2100" dirty="0">
                <a:latin typeface="Arial" panose="020B0604020202020204" pitchFamily="34" charset="0"/>
                <a:cs typeface="Arial" panose="020B0604020202020204" pitchFamily="34" charset="0"/>
              </a:rPr>
              <a:t>(crores per unit + high fuel costs). </a:t>
            </a:r>
          </a:p>
          <a:p>
            <a:pPr>
              <a:buFont typeface="Arial" panose="020B0604020202020204" pitchFamily="34" charset="0"/>
              <a:buChar char="•"/>
            </a:pPr>
            <a:r>
              <a:rPr lang="en-US" sz="2100" dirty="0">
                <a:latin typeface="Arial" panose="020B0604020202020204" pitchFamily="34" charset="0"/>
                <a:cs typeface="Arial" panose="020B0604020202020204" pitchFamily="34" charset="0"/>
              </a:rPr>
              <a:t>This same system can be adapted for earthquakes (searching rubble), wildfires (thermal detection), landslides (victim locating), floods etc.</a:t>
            </a:r>
          </a:p>
        </p:txBody>
      </p:sp>
      <p:pic>
        <p:nvPicPr>
          <p:cNvPr id="1026" name="Picture 2" descr="Generated image">
            <a:extLst>
              <a:ext uri="{FF2B5EF4-FFF2-40B4-BE49-F238E27FC236}">
                <a16:creationId xmlns:a16="http://schemas.microsoft.com/office/drawing/2014/main" id="{505AC9C5-E20A-87E6-AC18-ED763AAD21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1989" y="5739553"/>
            <a:ext cx="5660311" cy="37735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F890155-D9C7-AF92-F1AA-F0D71BB497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600" y="5674440"/>
            <a:ext cx="4806000" cy="3641021"/>
          </a:xfrm>
          <a:prstGeom prst="rect">
            <a:avLst/>
          </a:prstGeom>
        </p:spPr>
      </p:pic>
      <p:pic>
        <p:nvPicPr>
          <p:cNvPr id="28" name="Picture 27">
            <a:extLst>
              <a:ext uri="{FF2B5EF4-FFF2-40B4-BE49-F238E27FC236}">
                <a16:creationId xmlns:a16="http://schemas.microsoft.com/office/drawing/2014/main" id="{F14D9A3F-6A66-A83C-982C-6D2D003E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85608" y="5919704"/>
            <a:ext cx="4190093" cy="2362200"/>
          </a:xfrm>
          <a:prstGeom prst="rect">
            <a:avLst/>
          </a:prstGeom>
        </p:spPr>
      </p:pic>
      <p:sp>
        <p:nvSpPr>
          <p:cNvPr id="29" name="TextBox 28">
            <a:extLst>
              <a:ext uri="{FF2B5EF4-FFF2-40B4-BE49-F238E27FC236}">
                <a16:creationId xmlns:a16="http://schemas.microsoft.com/office/drawing/2014/main" id="{75D6FCCB-4DB6-9E25-2959-2D8D941A6B76}"/>
              </a:ext>
            </a:extLst>
          </p:cNvPr>
          <p:cNvSpPr txBox="1"/>
          <p:nvPr/>
        </p:nvSpPr>
        <p:spPr>
          <a:xfrm>
            <a:off x="-443241" y="372286"/>
            <a:ext cx="2813713" cy="461665"/>
          </a:xfrm>
          <a:prstGeom prst="rect">
            <a:avLst/>
          </a:prstGeom>
          <a:noFill/>
        </p:spPr>
        <p:txBody>
          <a:bodyPr wrap="square" rtlCol="0">
            <a:spAutoFit/>
          </a:bodyPr>
          <a:lstStyle/>
          <a:p>
            <a:pPr algn="ctr"/>
            <a:r>
              <a:rPr lang="en-US" sz="2400" dirty="0" err="1">
                <a:solidFill>
                  <a:srgbClr val="000000"/>
                </a:solidFill>
                <a:latin typeface="Calibri (MS)"/>
                <a:ea typeface="Calibri (MS)"/>
                <a:cs typeface="Calibri (MS)"/>
                <a:sym typeface="Calibri (MS)"/>
              </a:rPr>
              <a:t>DroneAcharya</a:t>
            </a:r>
            <a:endParaRPr lang="en-I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143"/>
            <a:ext cx="18287998" cy="754857"/>
            <a:chOff x="0" y="0"/>
            <a:chExt cx="24383998" cy="1006476"/>
          </a:xfrm>
        </p:grpSpPr>
        <p:sp>
          <p:nvSpPr>
            <p:cNvPr id="3" name="Freeform 3"/>
            <p:cNvSpPr/>
            <p:nvPr/>
          </p:nvSpPr>
          <p:spPr>
            <a:xfrm>
              <a:off x="0" y="0"/>
              <a:ext cx="24384000" cy="1006475"/>
            </a:xfrm>
            <a:custGeom>
              <a:avLst/>
              <a:gdLst/>
              <a:ahLst/>
              <a:cxnLst/>
              <a:rect l="l" t="t" r="r" b="b"/>
              <a:pathLst>
                <a:path w="24384000" h="1006475">
                  <a:moveTo>
                    <a:pt x="0" y="0"/>
                  </a:moveTo>
                  <a:lnTo>
                    <a:pt x="24384000" y="0"/>
                  </a:lnTo>
                  <a:lnTo>
                    <a:pt x="24384000" y="1006475"/>
                  </a:lnTo>
                  <a:lnTo>
                    <a:pt x="0" y="1006475"/>
                  </a:lnTo>
                  <a:close/>
                </a:path>
              </a:pathLst>
            </a:custGeom>
            <a:solidFill>
              <a:srgbClr val="0070C0"/>
            </a:solidFill>
          </p:spPr>
        </p:sp>
      </p:grpSp>
      <p:grpSp>
        <p:nvGrpSpPr>
          <p:cNvPr id="4" name="Group 4"/>
          <p:cNvGrpSpPr/>
          <p:nvPr/>
        </p:nvGrpSpPr>
        <p:grpSpPr>
          <a:xfrm>
            <a:off x="914400" y="-76200"/>
            <a:ext cx="16459200" cy="1714500"/>
            <a:chOff x="0" y="0"/>
            <a:chExt cx="21945600" cy="2286000"/>
          </a:xfrm>
        </p:grpSpPr>
        <p:sp>
          <p:nvSpPr>
            <p:cNvPr id="5" name="Freeform 5"/>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6" name="TextBox 6"/>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MT Bold"/>
                  <a:ea typeface="Times New Roman MT Bold"/>
                  <a:cs typeface="Times New Roman MT Bold"/>
                  <a:sym typeface="Times New Roman MT Bold"/>
                </a:rPr>
                <a:t>IMPACT AND BENEFITS</a:t>
              </a:r>
            </a:p>
          </p:txBody>
        </p:sp>
      </p:grpSp>
      <p:sp>
        <p:nvSpPr>
          <p:cNvPr id="7" name="TextBox 7"/>
          <p:cNvSpPr txBox="1"/>
          <p:nvPr/>
        </p:nvSpPr>
        <p:spPr>
          <a:xfrm>
            <a:off x="-5687" y="1769951"/>
            <a:ext cx="10972800" cy="7720062"/>
          </a:xfrm>
          <a:prstGeom prst="rect">
            <a:avLst/>
          </a:prstGeom>
        </p:spPr>
        <p:txBody>
          <a:bodyPr wrap="square" lIns="0" tIns="0" rIns="0" bIns="0" rtlCol="0" anchor="t">
            <a:spAutoFit/>
          </a:bodyPr>
          <a:lstStyle/>
          <a:p>
            <a:pPr marL="897255" lvl="1" indent="-571500" algn="just">
              <a:lnSpc>
                <a:spcPts val="4320"/>
              </a:lnSpc>
              <a:buFont typeface="Wingdings" panose="05000000000000000000" pitchFamily="2" charset="2"/>
              <a:buChar char="Ø"/>
            </a:pPr>
            <a:r>
              <a:rPr lang="en-US" sz="3600" dirty="0">
                <a:solidFill>
                  <a:srgbClr val="000000"/>
                </a:solidFill>
                <a:latin typeface="Arial" panose="020B0604020202020204" pitchFamily="34" charset="0"/>
                <a:ea typeface="Arial"/>
                <a:cs typeface="Arial" panose="020B0604020202020204" pitchFamily="34" charset="0"/>
                <a:sym typeface="Arial"/>
              </a:rPr>
              <a:t>Impacts</a:t>
            </a:r>
          </a:p>
          <a:p>
            <a:pPr marL="897255" lvl="1" indent="-571500" algn="just">
              <a:lnSpc>
                <a:spcPts val="4320"/>
              </a:lnSpc>
              <a:buFont typeface="Wingdings" panose="05000000000000000000" pitchFamily="2" charset="2"/>
              <a:buChar char="Ø"/>
            </a:pPr>
            <a:endParaRPr lang="en-US" sz="2000" dirty="0">
              <a:solidFill>
                <a:srgbClr val="000000"/>
              </a:solidFill>
              <a:latin typeface="Arial" panose="020B0604020202020204" pitchFamily="34" charset="0"/>
              <a:ea typeface="Arial"/>
              <a:cs typeface="Arial" panose="020B0604020202020204" pitchFamily="34" charset="0"/>
              <a:sym typeface="Arial"/>
            </a:endParaRPr>
          </a:p>
          <a:p>
            <a:pPr marL="897255" lvl="1" indent="-571500" algn="just">
              <a:lnSpc>
                <a:spcPts val="4320"/>
              </a:lnSpc>
              <a:buFont typeface="Arial" panose="020B0604020202020204" pitchFamily="34" charset="0"/>
              <a:buChar char="•"/>
            </a:pPr>
            <a:r>
              <a:rPr lang="en-US" sz="2100" dirty="0">
                <a:latin typeface="Arial" panose="020B0604020202020204" pitchFamily="34" charset="0"/>
                <a:cs typeface="Arial" panose="020B0604020202020204" pitchFamily="34" charset="0"/>
              </a:rPr>
              <a:t>Rapid victim detection and rescue</a:t>
            </a:r>
          </a:p>
          <a:p>
            <a:pPr marL="897255" lvl="1" indent="-571500" algn="just">
              <a:lnSpc>
                <a:spcPts val="4320"/>
              </a:lnSpc>
              <a:buFont typeface="Arial" panose="020B0604020202020204" pitchFamily="34" charset="0"/>
              <a:buChar char="•"/>
            </a:pPr>
            <a:r>
              <a:rPr lang="en-US" sz="2100" dirty="0">
                <a:latin typeface="Arial" panose="020B0604020202020204" pitchFamily="34" charset="0"/>
                <a:cs typeface="Arial" panose="020B0604020202020204" pitchFamily="34" charset="0"/>
              </a:rPr>
              <a:t>If one drone fails, others can continue operation.</a:t>
            </a:r>
          </a:p>
          <a:p>
            <a:pPr marL="897255" lvl="1" indent="-571500" algn="just">
              <a:lnSpc>
                <a:spcPts val="4320"/>
              </a:lnSpc>
              <a:buFont typeface="Arial" panose="020B0604020202020204" pitchFamily="34" charset="0"/>
              <a:buChar char="•"/>
            </a:pPr>
            <a:r>
              <a:rPr lang="en-US" sz="2100" dirty="0">
                <a:latin typeface="Arial" panose="020B0604020202020204" pitchFamily="34" charset="0"/>
                <a:cs typeface="Arial" panose="020B0604020202020204" pitchFamily="34" charset="0"/>
              </a:rPr>
              <a:t>Long-term cost savings through reusable systems.</a:t>
            </a:r>
          </a:p>
          <a:p>
            <a:pPr marL="897255" lvl="1" indent="-571500" algn="just">
              <a:lnSpc>
                <a:spcPts val="4320"/>
              </a:lnSpc>
              <a:buFont typeface="Arial" panose="020B0604020202020204" pitchFamily="34" charset="0"/>
              <a:buChar char="•"/>
            </a:pPr>
            <a:r>
              <a:rPr lang="en-IN" sz="2100" dirty="0">
                <a:latin typeface="Arial" panose="020B0604020202020204" pitchFamily="34" charset="0"/>
                <a:cs typeface="Arial" panose="020B0604020202020204" pitchFamily="34" charset="0"/>
              </a:rPr>
              <a:t>Can integrate AI/ML for autonomous victim recognition</a:t>
            </a:r>
            <a:r>
              <a:rPr lang="en-IN" sz="2000" dirty="0">
                <a:latin typeface="Arial" panose="020B0604020202020204" pitchFamily="34" charset="0"/>
                <a:cs typeface="Arial" panose="020B0604020202020204" pitchFamily="34" charset="0"/>
              </a:rPr>
              <a:t>.</a:t>
            </a:r>
          </a:p>
          <a:p>
            <a:pPr marL="897255" lvl="1" indent="-571500" algn="just">
              <a:lnSpc>
                <a:spcPts val="4320"/>
              </a:lnSpc>
              <a:buFont typeface="Arial" panose="020B0604020202020204" pitchFamily="34" charset="0"/>
              <a:buChar char="•"/>
            </a:pPr>
            <a:endParaRPr lang="en-IN" sz="2000" dirty="0">
              <a:solidFill>
                <a:srgbClr val="000000"/>
              </a:solidFill>
              <a:latin typeface="Arial" panose="020B0604020202020204" pitchFamily="34" charset="0"/>
              <a:ea typeface="Arial"/>
              <a:cs typeface="Arial" panose="020B0604020202020204" pitchFamily="34" charset="0"/>
              <a:sym typeface="Arial"/>
            </a:endParaRPr>
          </a:p>
          <a:p>
            <a:pPr marL="897255" lvl="1" indent="-571500" algn="just">
              <a:lnSpc>
                <a:spcPts val="4320"/>
              </a:lnSpc>
              <a:buFont typeface="Wingdings" panose="05000000000000000000" pitchFamily="2" charset="2"/>
              <a:buChar char="Ø"/>
            </a:pPr>
            <a:r>
              <a:rPr lang="en-US" sz="3600" dirty="0">
                <a:solidFill>
                  <a:srgbClr val="000000"/>
                </a:solidFill>
                <a:latin typeface="Arial" panose="020B0604020202020204" pitchFamily="34" charset="0"/>
                <a:ea typeface="Arial"/>
                <a:cs typeface="Arial" panose="020B0604020202020204" pitchFamily="34" charset="0"/>
                <a:sym typeface="Arial"/>
              </a:rPr>
              <a:t>Benefits</a:t>
            </a:r>
          </a:p>
          <a:p>
            <a:pPr marL="325755" lvl="1" algn="just">
              <a:lnSpc>
                <a:spcPts val="4320"/>
              </a:lnSpc>
            </a:pPr>
            <a:endParaRPr lang="en-US" sz="3600" dirty="0">
              <a:solidFill>
                <a:srgbClr val="000000"/>
              </a:solidFill>
              <a:latin typeface="Arial" panose="020B0604020202020204" pitchFamily="34" charset="0"/>
              <a:ea typeface="Arial"/>
              <a:cs typeface="Arial" panose="020B0604020202020204" pitchFamily="34" charset="0"/>
              <a:sym typeface="Arial"/>
            </a:endParaRPr>
          </a:p>
          <a:p>
            <a:pPr marL="897255" lvl="1" indent="-571500" algn="just">
              <a:lnSpc>
                <a:spcPts val="4320"/>
              </a:lnSpc>
              <a:buFont typeface="Arial" panose="020B0604020202020204" pitchFamily="34" charset="0"/>
              <a:buChar char="•"/>
            </a:pPr>
            <a:r>
              <a:rPr lang="en-US" sz="2100" b="1" dirty="0">
                <a:latin typeface="Arial" panose="020B0604020202020204" pitchFamily="34" charset="0"/>
                <a:cs typeface="Arial" panose="020B0604020202020204" pitchFamily="34" charset="0"/>
              </a:rPr>
              <a:t>Social: </a:t>
            </a:r>
            <a:r>
              <a:rPr lang="en-US" sz="2100" dirty="0">
                <a:latin typeface="Arial" panose="020B0604020202020204" pitchFamily="34" charset="0"/>
                <a:cs typeface="Arial" panose="020B0604020202020204" pitchFamily="34" charset="0"/>
              </a:rPr>
              <a:t>More lives saved during time of calamity</a:t>
            </a:r>
          </a:p>
          <a:p>
            <a:pPr marL="897255" lvl="1" indent="-571500" algn="just">
              <a:lnSpc>
                <a:spcPts val="4320"/>
              </a:lnSpc>
              <a:buFont typeface="Arial" panose="020B0604020202020204" pitchFamily="34" charset="0"/>
              <a:buChar char="•"/>
            </a:pPr>
            <a:r>
              <a:rPr lang="en-IN" sz="2100" b="1" dirty="0">
                <a:latin typeface="Arial" panose="020B0604020202020204" pitchFamily="34" charset="0"/>
                <a:cs typeface="Arial" panose="020B0604020202020204" pitchFamily="34" charset="0"/>
              </a:rPr>
              <a:t>Environmental:</a:t>
            </a:r>
            <a:r>
              <a:rPr lang="en-IN" sz="2100" dirty="0">
                <a:latin typeface="Arial" panose="020B0604020202020204" pitchFamily="34" charset="0"/>
                <a:cs typeface="Arial" panose="020B0604020202020204" pitchFamily="34" charset="0"/>
              </a:rPr>
              <a:t> Drones are electric-powered</a:t>
            </a:r>
          </a:p>
          <a:p>
            <a:pPr marL="897255" lvl="1" indent="-571500" algn="just">
              <a:lnSpc>
                <a:spcPts val="4320"/>
              </a:lnSpc>
              <a:buFont typeface="Arial" panose="020B0604020202020204" pitchFamily="34" charset="0"/>
              <a:buChar char="•"/>
            </a:pPr>
            <a:r>
              <a:rPr lang="en-US" sz="2100" b="1" dirty="0">
                <a:latin typeface="Arial" panose="020B0604020202020204" pitchFamily="34" charset="0"/>
                <a:cs typeface="Arial" panose="020B0604020202020204" pitchFamily="34" charset="0"/>
              </a:rPr>
              <a:t>Economic:</a:t>
            </a:r>
            <a:r>
              <a:rPr lang="en-US" sz="2100" dirty="0">
                <a:latin typeface="Arial" panose="020B0604020202020204" pitchFamily="34" charset="0"/>
                <a:cs typeface="Arial" panose="020B0604020202020204" pitchFamily="34" charset="0"/>
              </a:rPr>
              <a:t> Lower operational and maintenance costs</a:t>
            </a:r>
          </a:p>
          <a:p>
            <a:pPr marL="897255" lvl="1" indent="-571500" algn="just">
              <a:lnSpc>
                <a:spcPts val="4320"/>
              </a:lnSpc>
              <a:buFont typeface="Arial" panose="020B0604020202020204" pitchFamily="34" charset="0"/>
              <a:buChar char="•"/>
            </a:pPr>
            <a:endParaRPr lang="en-US" sz="2400" dirty="0">
              <a:solidFill>
                <a:srgbClr val="000000"/>
              </a:solidFill>
              <a:latin typeface="Arial"/>
              <a:ea typeface="Arial"/>
              <a:cs typeface="Arial"/>
              <a:sym typeface="Arial"/>
            </a:endParaRPr>
          </a:p>
          <a:p>
            <a:pPr marL="897255" lvl="1" indent="-571500" algn="just">
              <a:lnSpc>
                <a:spcPts val="4320"/>
              </a:lnSpc>
              <a:buFont typeface="Wingdings" panose="05000000000000000000" pitchFamily="2" charset="2"/>
              <a:buChar char="Ø"/>
            </a:pPr>
            <a:endParaRPr lang="en-US" sz="3600" dirty="0">
              <a:solidFill>
                <a:srgbClr val="000000"/>
              </a:solidFill>
              <a:latin typeface="Arial"/>
              <a:ea typeface="Arial"/>
              <a:cs typeface="Arial"/>
              <a:sym typeface="Arial"/>
            </a:endParaRPr>
          </a:p>
        </p:txBody>
      </p:sp>
      <p:grpSp>
        <p:nvGrpSpPr>
          <p:cNvPr id="8" name="Group 8"/>
          <p:cNvGrpSpPr/>
          <p:nvPr/>
        </p:nvGrpSpPr>
        <p:grpSpPr>
          <a:xfrm>
            <a:off x="10134600" y="7734300"/>
            <a:ext cx="4267200" cy="547688"/>
            <a:chOff x="0" y="0"/>
            <a:chExt cx="5689600" cy="730250"/>
          </a:xfrm>
        </p:grpSpPr>
        <p:sp>
          <p:nvSpPr>
            <p:cNvPr id="9" name="Freeform 9"/>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10" name="TextBox 10"/>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5</a:t>
              </a:r>
            </a:p>
          </p:txBody>
        </p:sp>
      </p:grpSp>
      <p:grpSp>
        <p:nvGrpSpPr>
          <p:cNvPr id="11" name="Group 11"/>
          <p:cNvGrpSpPr/>
          <p:nvPr/>
        </p:nvGrpSpPr>
        <p:grpSpPr>
          <a:xfrm>
            <a:off x="6972300" y="9534530"/>
            <a:ext cx="4806000" cy="547688"/>
            <a:chOff x="0" y="0"/>
            <a:chExt cx="6408000" cy="730250"/>
          </a:xfrm>
        </p:grpSpPr>
        <p:sp>
          <p:nvSpPr>
            <p:cNvPr id="12" name="Freeform 12"/>
            <p:cNvSpPr/>
            <p:nvPr/>
          </p:nvSpPr>
          <p:spPr>
            <a:xfrm>
              <a:off x="0" y="0"/>
              <a:ext cx="6408000" cy="730250"/>
            </a:xfrm>
            <a:custGeom>
              <a:avLst/>
              <a:gdLst/>
              <a:ahLst/>
              <a:cxnLst/>
              <a:rect l="l" t="t" r="r" b="b"/>
              <a:pathLst>
                <a:path w="6408000" h="730250">
                  <a:moveTo>
                    <a:pt x="0" y="0"/>
                  </a:moveTo>
                  <a:lnTo>
                    <a:pt x="6408000" y="0"/>
                  </a:lnTo>
                  <a:lnTo>
                    <a:pt x="6408000" y="730250"/>
                  </a:lnTo>
                  <a:lnTo>
                    <a:pt x="0" y="730250"/>
                  </a:lnTo>
                  <a:close/>
                </a:path>
              </a:pathLst>
            </a:custGeom>
            <a:solidFill>
              <a:srgbClr val="000000">
                <a:alpha val="0"/>
              </a:srgbClr>
            </a:solidFill>
          </p:spPr>
        </p:sp>
        <p:sp>
          <p:nvSpPr>
            <p:cNvPr id="13" name="TextBox 13"/>
            <p:cNvSpPr txBox="1"/>
            <p:nvPr/>
          </p:nvSpPr>
          <p:spPr>
            <a:xfrm>
              <a:off x="0" y="-19050"/>
              <a:ext cx="6408000" cy="749300"/>
            </a:xfrm>
            <a:prstGeom prst="rect">
              <a:avLst/>
            </a:prstGeom>
          </p:spPr>
          <p:txBody>
            <a:bodyPr lIns="0" tIns="0" rIns="0" bIns="0" rtlCol="0" anchor="ctr"/>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id="14" name="Group 14"/>
          <p:cNvGrpSpPr/>
          <p:nvPr/>
        </p:nvGrpSpPr>
        <p:grpSpPr>
          <a:xfrm>
            <a:off x="212299" y="161261"/>
            <a:ext cx="1915886" cy="1249101"/>
            <a:chOff x="0" y="0"/>
            <a:chExt cx="2554514" cy="1665468"/>
          </a:xfrm>
        </p:grpSpPr>
        <p:sp>
          <p:nvSpPr>
            <p:cNvPr id="15" name="Freeform 15" descr="Your startup LOGO"/>
            <p:cNvSpPr/>
            <p:nvPr/>
          </p:nvSpPr>
          <p:spPr>
            <a:xfrm>
              <a:off x="25400" y="25400"/>
              <a:ext cx="2503678" cy="1614678"/>
            </a:xfrm>
            <a:custGeom>
              <a:avLst/>
              <a:gdLst/>
              <a:ahLst/>
              <a:cxnLst/>
              <a:rect l="l" t="t" r="r" b="b"/>
              <a:pathLst>
                <a:path w="2503678" h="1614678">
                  <a:moveTo>
                    <a:pt x="0" y="807339"/>
                  </a:moveTo>
                  <a:cubicBezTo>
                    <a:pt x="0" y="361442"/>
                    <a:pt x="560451" y="0"/>
                    <a:pt x="1251839" y="0"/>
                  </a:cubicBezTo>
                  <a:cubicBezTo>
                    <a:pt x="1943227" y="0"/>
                    <a:pt x="2503678" y="361442"/>
                    <a:pt x="2503678" y="807339"/>
                  </a:cubicBezTo>
                  <a:cubicBezTo>
                    <a:pt x="2503678" y="1253236"/>
                    <a:pt x="1943227" y="1614678"/>
                    <a:pt x="1251839" y="1614678"/>
                  </a:cubicBezTo>
                  <a:cubicBezTo>
                    <a:pt x="560451" y="1614678"/>
                    <a:pt x="0" y="1253236"/>
                    <a:pt x="0" y="807339"/>
                  </a:cubicBezTo>
                  <a:close/>
                </a:path>
              </a:pathLst>
            </a:custGeom>
            <a:solidFill>
              <a:srgbClr val="FFFFFF"/>
            </a:solidFill>
          </p:spPr>
        </p:sp>
        <p:sp>
          <p:nvSpPr>
            <p:cNvPr id="16" name="Freeform 16" descr="Your startup LOGO"/>
            <p:cNvSpPr/>
            <p:nvPr/>
          </p:nvSpPr>
          <p:spPr>
            <a:xfrm>
              <a:off x="0" y="0"/>
              <a:ext cx="2554478" cy="1665478"/>
            </a:xfrm>
            <a:custGeom>
              <a:avLst/>
              <a:gdLst/>
              <a:ahLst/>
              <a:cxnLst/>
              <a:rect l="l" t="t" r="r" b="b"/>
              <a:pathLst>
                <a:path w="2554478" h="1665478">
                  <a:moveTo>
                    <a:pt x="0" y="832739"/>
                  </a:moveTo>
                  <a:cubicBezTo>
                    <a:pt x="0" y="363855"/>
                    <a:pt x="583057" y="0"/>
                    <a:pt x="1277239" y="0"/>
                  </a:cubicBezTo>
                  <a:cubicBezTo>
                    <a:pt x="1971421" y="0"/>
                    <a:pt x="2554478" y="363855"/>
                    <a:pt x="2554478" y="832739"/>
                  </a:cubicBezTo>
                  <a:lnTo>
                    <a:pt x="2529078" y="832739"/>
                  </a:lnTo>
                  <a:lnTo>
                    <a:pt x="2554478" y="832739"/>
                  </a:lnTo>
                  <a:cubicBezTo>
                    <a:pt x="2554478" y="1301623"/>
                    <a:pt x="1971421" y="1665478"/>
                    <a:pt x="1277239" y="1665478"/>
                  </a:cubicBezTo>
                  <a:lnTo>
                    <a:pt x="1277239" y="1640078"/>
                  </a:lnTo>
                  <a:lnTo>
                    <a:pt x="1277239" y="1665478"/>
                  </a:lnTo>
                  <a:cubicBezTo>
                    <a:pt x="583057" y="1665478"/>
                    <a:pt x="0" y="1301623"/>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5522"/>
                    <a:pt x="588772" y="1614678"/>
                    <a:pt x="1277239" y="1614678"/>
                  </a:cubicBezTo>
                  <a:cubicBezTo>
                    <a:pt x="1965706" y="1614678"/>
                    <a:pt x="2503678" y="1255522"/>
                    <a:pt x="2503678" y="832739"/>
                  </a:cubicBezTo>
                  <a:cubicBezTo>
                    <a:pt x="2503678" y="409956"/>
                    <a:pt x="1965833" y="50800"/>
                    <a:pt x="1277239" y="50800"/>
                  </a:cubicBezTo>
                  <a:lnTo>
                    <a:pt x="1277239" y="25400"/>
                  </a:lnTo>
                  <a:lnTo>
                    <a:pt x="1277239" y="50800"/>
                  </a:lnTo>
                  <a:cubicBezTo>
                    <a:pt x="588772" y="50800"/>
                    <a:pt x="50800" y="409956"/>
                    <a:pt x="50800" y="832739"/>
                  </a:cubicBezTo>
                  <a:close/>
                </a:path>
              </a:pathLst>
            </a:custGeom>
            <a:solidFill>
              <a:srgbClr val="8064A2"/>
            </a:solidFill>
          </p:spPr>
        </p:sp>
        <p:sp>
          <p:nvSpPr>
            <p:cNvPr id="17" name="TextBox 17"/>
            <p:cNvSpPr txBox="1"/>
            <p:nvPr/>
          </p:nvSpPr>
          <p:spPr>
            <a:xfrm>
              <a:off x="0" y="-57150"/>
              <a:ext cx="2554514" cy="1722618"/>
            </a:xfrm>
            <a:prstGeom prst="rect">
              <a:avLst/>
            </a:prstGeom>
          </p:spPr>
          <p:txBody>
            <a:bodyPr lIns="50800" tIns="50800" rIns="50800" bIns="50800" rtlCol="0" anchor="ctr"/>
            <a:lstStyle/>
            <a:p>
              <a:pPr algn="r">
                <a:lnSpc>
                  <a:spcPts val="3240"/>
                </a:lnSpc>
              </a:pPr>
              <a:r>
                <a:rPr lang="en-US" sz="2400" dirty="0" err="1">
                  <a:solidFill>
                    <a:srgbClr val="000000"/>
                  </a:solidFill>
                  <a:latin typeface="Calibri (MS)"/>
                  <a:ea typeface="Calibri (MS)"/>
                  <a:cs typeface="Calibri (MS)"/>
                  <a:sym typeface="Calibri (MS)"/>
                </a:rPr>
                <a:t>DroneAcharya</a:t>
              </a:r>
              <a:endParaRPr lang="en-US" sz="2400" dirty="0">
                <a:solidFill>
                  <a:srgbClr val="000000"/>
                </a:solidFill>
                <a:latin typeface="Calibri (MS)"/>
                <a:ea typeface="Calibri (MS)"/>
                <a:cs typeface="Calibri (MS)"/>
                <a:sym typeface="Calibri (MS)"/>
              </a:endParaRPr>
            </a:p>
          </p:txBody>
        </p:sp>
      </p:grpSp>
      <p:grpSp>
        <p:nvGrpSpPr>
          <p:cNvPr id="18" name="Group 18"/>
          <p:cNvGrpSpPr>
            <a:grpSpLocks noChangeAspect="1"/>
          </p:cNvGrpSpPr>
          <p:nvPr/>
        </p:nvGrpSpPr>
        <p:grpSpPr>
          <a:xfrm>
            <a:off x="14762049" y="85645"/>
            <a:ext cx="3313680" cy="1684302"/>
            <a:chOff x="0" y="0"/>
            <a:chExt cx="4418240" cy="2245736"/>
          </a:xfrm>
        </p:grpSpPr>
        <p:sp>
          <p:nvSpPr>
            <p:cNvPr id="19" name="Freeform 19"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3"/>
              <a:stretch>
                <a:fillRect/>
              </a:stretch>
            </a:blipFill>
          </p:spPr>
        </p:sp>
      </p:grpSp>
      <p:pic>
        <p:nvPicPr>
          <p:cNvPr id="25" name="Picture 24">
            <a:extLst>
              <a:ext uri="{FF2B5EF4-FFF2-40B4-BE49-F238E27FC236}">
                <a16:creationId xmlns:a16="http://schemas.microsoft.com/office/drawing/2014/main" id="{BE93C01B-4697-188E-F782-455AC7517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6984" y="2307919"/>
            <a:ext cx="9648717" cy="64324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143"/>
            <a:ext cx="18287998" cy="754857"/>
            <a:chOff x="0" y="0"/>
            <a:chExt cx="24383998" cy="1006476"/>
          </a:xfrm>
        </p:grpSpPr>
        <p:sp>
          <p:nvSpPr>
            <p:cNvPr id="3" name="Freeform 3"/>
            <p:cNvSpPr/>
            <p:nvPr/>
          </p:nvSpPr>
          <p:spPr>
            <a:xfrm>
              <a:off x="0" y="0"/>
              <a:ext cx="24384000" cy="1006475"/>
            </a:xfrm>
            <a:custGeom>
              <a:avLst/>
              <a:gdLst/>
              <a:ahLst/>
              <a:cxnLst/>
              <a:rect l="l" t="t" r="r" b="b"/>
              <a:pathLst>
                <a:path w="24384000" h="1006475">
                  <a:moveTo>
                    <a:pt x="0" y="0"/>
                  </a:moveTo>
                  <a:lnTo>
                    <a:pt x="24384000" y="0"/>
                  </a:lnTo>
                  <a:lnTo>
                    <a:pt x="24384000" y="1006475"/>
                  </a:lnTo>
                  <a:lnTo>
                    <a:pt x="0" y="1006475"/>
                  </a:lnTo>
                  <a:close/>
                </a:path>
              </a:pathLst>
            </a:custGeom>
            <a:solidFill>
              <a:srgbClr val="0070C0"/>
            </a:solidFill>
          </p:spPr>
        </p:sp>
      </p:grpSp>
      <p:grpSp>
        <p:nvGrpSpPr>
          <p:cNvPr id="4" name="Group 4"/>
          <p:cNvGrpSpPr/>
          <p:nvPr/>
        </p:nvGrpSpPr>
        <p:grpSpPr>
          <a:xfrm>
            <a:off x="475610" y="0"/>
            <a:ext cx="16459200" cy="1714500"/>
            <a:chOff x="0" y="0"/>
            <a:chExt cx="21945600" cy="2286000"/>
          </a:xfrm>
        </p:grpSpPr>
        <p:sp>
          <p:nvSpPr>
            <p:cNvPr id="5" name="Freeform 5"/>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6" name="TextBox 6"/>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MT Bold"/>
                  <a:ea typeface="Times New Roman MT Bold"/>
                  <a:cs typeface="Times New Roman MT Bold"/>
                  <a:sym typeface="Times New Roman MT Bold"/>
                </a:rPr>
                <a:t>RESEARCH  AND REFERENCES</a:t>
              </a:r>
            </a:p>
          </p:txBody>
        </p:sp>
      </p:grpSp>
      <p:grpSp>
        <p:nvGrpSpPr>
          <p:cNvPr id="8" name="Group 8"/>
          <p:cNvGrpSpPr/>
          <p:nvPr/>
        </p:nvGrpSpPr>
        <p:grpSpPr>
          <a:xfrm>
            <a:off x="13106400" y="9534530"/>
            <a:ext cx="4267200" cy="547688"/>
            <a:chOff x="0" y="0"/>
            <a:chExt cx="5689600" cy="730250"/>
          </a:xfrm>
        </p:grpSpPr>
        <p:sp>
          <p:nvSpPr>
            <p:cNvPr id="9" name="Freeform 9"/>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10" name="TextBox 10"/>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6</a:t>
              </a:r>
            </a:p>
          </p:txBody>
        </p:sp>
      </p:grpSp>
      <p:grpSp>
        <p:nvGrpSpPr>
          <p:cNvPr id="11" name="Group 11"/>
          <p:cNvGrpSpPr/>
          <p:nvPr/>
        </p:nvGrpSpPr>
        <p:grpSpPr>
          <a:xfrm>
            <a:off x="6972300" y="9534530"/>
            <a:ext cx="4806000" cy="547688"/>
            <a:chOff x="0" y="0"/>
            <a:chExt cx="6408000" cy="730250"/>
          </a:xfrm>
        </p:grpSpPr>
        <p:sp>
          <p:nvSpPr>
            <p:cNvPr id="12" name="Freeform 12"/>
            <p:cNvSpPr/>
            <p:nvPr/>
          </p:nvSpPr>
          <p:spPr>
            <a:xfrm>
              <a:off x="0" y="0"/>
              <a:ext cx="6408000" cy="730250"/>
            </a:xfrm>
            <a:custGeom>
              <a:avLst/>
              <a:gdLst/>
              <a:ahLst/>
              <a:cxnLst/>
              <a:rect l="l" t="t" r="r" b="b"/>
              <a:pathLst>
                <a:path w="6408000" h="730250">
                  <a:moveTo>
                    <a:pt x="0" y="0"/>
                  </a:moveTo>
                  <a:lnTo>
                    <a:pt x="6408000" y="0"/>
                  </a:lnTo>
                  <a:lnTo>
                    <a:pt x="6408000" y="730250"/>
                  </a:lnTo>
                  <a:lnTo>
                    <a:pt x="0" y="730250"/>
                  </a:lnTo>
                  <a:close/>
                </a:path>
              </a:pathLst>
            </a:custGeom>
            <a:solidFill>
              <a:srgbClr val="000000">
                <a:alpha val="0"/>
              </a:srgbClr>
            </a:solidFill>
          </p:spPr>
        </p:sp>
        <p:sp>
          <p:nvSpPr>
            <p:cNvPr id="13" name="TextBox 13"/>
            <p:cNvSpPr txBox="1"/>
            <p:nvPr/>
          </p:nvSpPr>
          <p:spPr>
            <a:xfrm>
              <a:off x="0" y="-19050"/>
              <a:ext cx="6408000" cy="749300"/>
            </a:xfrm>
            <a:prstGeom prst="rect">
              <a:avLst/>
            </a:prstGeom>
          </p:spPr>
          <p:txBody>
            <a:bodyPr lIns="0" tIns="0" rIns="0" bIns="0" rtlCol="0" anchor="ctr"/>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id="14" name="Group 14"/>
          <p:cNvGrpSpPr/>
          <p:nvPr/>
        </p:nvGrpSpPr>
        <p:grpSpPr>
          <a:xfrm>
            <a:off x="218099" y="232699"/>
            <a:ext cx="1915886" cy="1249101"/>
            <a:chOff x="0" y="0"/>
            <a:chExt cx="2554514" cy="1665468"/>
          </a:xfrm>
        </p:grpSpPr>
        <p:sp>
          <p:nvSpPr>
            <p:cNvPr id="15" name="Freeform 15" descr="Your startup LOGO"/>
            <p:cNvSpPr/>
            <p:nvPr/>
          </p:nvSpPr>
          <p:spPr>
            <a:xfrm>
              <a:off x="25400" y="25400"/>
              <a:ext cx="2503678" cy="1614678"/>
            </a:xfrm>
            <a:custGeom>
              <a:avLst/>
              <a:gdLst/>
              <a:ahLst/>
              <a:cxnLst/>
              <a:rect l="l" t="t" r="r" b="b"/>
              <a:pathLst>
                <a:path w="2503678" h="1614678">
                  <a:moveTo>
                    <a:pt x="0" y="807339"/>
                  </a:moveTo>
                  <a:cubicBezTo>
                    <a:pt x="0" y="361442"/>
                    <a:pt x="560451" y="0"/>
                    <a:pt x="1251839" y="0"/>
                  </a:cubicBezTo>
                  <a:cubicBezTo>
                    <a:pt x="1943227" y="0"/>
                    <a:pt x="2503678" y="361442"/>
                    <a:pt x="2503678" y="807339"/>
                  </a:cubicBezTo>
                  <a:cubicBezTo>
                    <a:pt x="2503678" y="1253236"/>
                    <a:pt x="1943227" y="1614678"/>
                    <a:pt x="1251839" y="1614678"/>
                  </a:cubicBezTo>
                  <a:cubicBezTo>
                    <a:pt x="560451" y="1614678"/>
                    <a:pt x="0" y="1253236"/>
                    <a:pt x="0" y="807339"/>
                  </a:cubicBezTo>
                  <a:close/>
                </a:path>
              </a:pathLst>
            </a:custGeom>
            <a:solidFill>
              <a:srgbClr val="FFFFFF"/>
            </a:solidFill>
          </p:spPr>
        </p:sp>
        <p:sp>
          <p:nvSpPr>
            <p:cNvPr id="16" name="Freeform 16" descr="Your startup LOGO"/>
            <p:cNvSpPr/>
            <p:nvPr/>
          </p:nvSpPr>
          <p:spPr>
            <a:xfrm>
              <a:off x="0" y="0"/>
              <a:ext cx="2554478" cy="1665478"/>
            </a:xfrm>
            <a:custGeom>
              <a:avLst/>
              <a:gdLst/>
              <a:ahLst/>
              <a:cxnLst/>
              <a:rect l="l" t="t" r="r" b="b"/>
              <a:pathLst>
                <a:path w="2554478" h="1665478">
                  <a:moveTo>
                    <a:pt x="0" y="832739"/>
                  </a:moveTo>
                  <a:cubicBezTo>
                    <a:pt x="0" y="363855"/>
                    <a:pt x="583057" y="0"/>
                    <a:pt x="1277239" y="0"/>
                  </a:cubicBezTo>
                  <a:cubicBezTo>
                    <a:pt x="1971421" y="0"/>
                    <a:pt x="2554478" y="363855"/>
                    <a:pt x="2554478" y="832739"/>
                  </a:cubicBezTo>
                  <a:lnTo>
                    <a:pt x="2529078" y="832739"/>
                  </a:lnTo>
                  <a:lnTo>
                    <a:pt x="2554478" y="832739"/>
                  </a:lnTo>
                  <a:cubicBezTo>
                    <a:pt x="2554478" y="1301623"/>
                    <a:pt x="1971421" y="1665478"/>
                    <a:pt x="1277239" y="1665478"/>
                  </a:cubicBezTo>
                  <a:lnTo>
                    <a:pt x="1277239" y="1640078"/>
                  </a:lnTo>
                  <a:lnTo>
                    <a:pt x="1277239" y="1665478"/>
                  </a:lnTo>
                  <a:cubicBezTo>
                    <a:pt x="583057" y="1665478"/>
                    <a:pt x="0" y="1301623"/>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5522"/>
                    <a:pt x="588772" y="1614678"/>
                    <a:pt x="1277239" y="1614678"/>
                  </a:cubicBezTo>
                  <a:cubicBezTo>
                    <a:pt x="1965706" y="1614678"/>
                    <a:pt x="2503678" y="1255522"/>
                    <a:pt x="2503678" y="832739"/>
                  </a:cubicBezTo>
                  <a:cubicBezTo>
                    <a:pt x="2503678" y="409956"/>
                    <a:pt x="1965833" y="50800"/>
                    <a:pt x="1277239" y="50800"/>
                  </a:cubicBezTo>
                  <a:lnTo>
                    <a:pt x="1277239" y="25400"/>
                  </a:lnTo>
                  <a:lnTo>
                    <a:pt x="1277239" y="50800"/>
                  </a:lnTo>
                  <a:cubicBezTo>
                    <a:pt x="588772" y="50800"/>
                    <a:pt x="50800" y="409956"/>
                    <a:pt x="50800" y="832739"/>
                  </a:cubicBezTo>
                  <a:close/>
                </a:path>
              </a:pathLst>
            </a:custGeom>
            <a:solidFill>
              <a:srgbClr val="8064A2"/>
            </a:solidFill>
          </p:spPr>
        </p:sp>
        <p:sp>
          <p:nvSpPr>
            <p:cNvPr id="17" name="TextBox 17"/>
            <p:cNvSpPr txBox="1"/>
            <p:nvPr/>
          </p:nvSpPr>
          <p:spPr>
            <a:xfrm>
              <a:off x="0" y="-57150"/>
              <a:ext cx="2554514" cy="1722618"/>
            </a:xfrm>
            <a:prstGeom prst="rect">
              <a:avLst/>
            </a:prstGeom>
          </p:spPr>
          <p:txBody>
            <a:bodyPr lIns="50800" tIns="50800" rIns="50800" bIns="50800" rtlCol="0" anchor="ctr"/>
            <a:lstStyle/>
            <a:p>
              <a:pPr algn="ctr">
                <a:lnSpc>
                  <a:spcPts val="3240"/>
                </a:lnSpc>
              </a:pPr>
              <a:r>
                <a:rPr lang="en-US" sz="2400" dirty="0" err="1">
                  <a:solidFill>
                    <a:srgbClr val="000000"/>
                  </a:solidFill>
                  <a:latin typeface="Calibri (MS)"/>
                  <a:ea typeface="Calibri (MS)"/>
                  <a:cs typeface="Calibri (MS)"/>
                  <a:sym typeface="Calibri (MS)"/>
                </a:rPr>
                <a:t>DroneAcharya</a:t>
              </a:r>
              <a:endParaRPr lang="en-US" sz="2400" dirty="0">
                <a:solidFill>
                  <a:srgbClr val="000000"/>
                </a:solidFill>
                <a:latin typeface="Calibri (MS)"/>
                <a:ea typeface="Calibri (MS)"/>
                <a:cs typeface="Calibri (MS)"/>
                <a:sym typeface="Calibri (MS)"/>
              </a:endParaRPr>
            </a:p>
          </p:txBody>
        </p:sp>
      </p:grpSp>
      <p:grpSp>
        <p:nvGrpSpPr>
          <p:cNvPr id="18" name="Group 18"/>
          <p:cNvGrpSpPr>
            <a:grpSpLocks noChangeAspect="1"/>
          </p:cNvGrpSpPr>
          <p:nvPr/>
        </p:nvGrpSpPr>
        <p:grpSpPr>
          <a:xfrm>
            <a:off x="14756249" y="186549"/>
            <a:ext cx="3313680" cy="1684302"/>
            <a:chOff x="0" y="0"/>
            <a:chExt cx="4418240" cy="2245736"/>
          </a:xfrm>
        </p:grpSpPr>
        <p:sp>
          <p:nvSpPr>
            <p:cNvPr id="19" name="Freeform 19"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3"/>
              <a:stretch>
                <a:fillRect/>
              </a:stretch>
            </a:blipFill>
          </p:spPr>
        </p:sp>
      </p:grpSp>
      <p:sp>
        <p:nvSpPr>
          <p:cNvPr id="25" name="TextBox 24">
            <a:extLst>
              <a:ext uri="{FF2B5EF4-FFF2-40B4-BE49-F238E27FC236}">
                <a16:creationId xmlns:a16="http://schemas.microsoft.com/office/drawing/2014/main" id="{84AA787D-25FB-D061-527E-FF2C6A3FA169}"/>
              </a:ext>
            </a:extLst>
          </p:cNvPr>
          <p:cNvSpPr txBox="1"/>
          <p:nvPr/>
        </p:nvSpPr>
        <p:spPr>
          <a:xfrm>
            <a:off x="237149" y="2400300"/>
            <a:ext cx="9144000" cy="5078313"/>
          </a:xfrm>
          <a:prstGeom prst="rect">
            <a:avLst/>
          </a:prstGeom>
          <a:noFill/>
        </p:spPr>
        <p:txBody>
          <a:bodyPr wrap="square">
            <a:spAutoFit/>
          </a:bodyPr>
          <a:lstStyle/>
          <a:p>
            <a:pPr marL="342900" indent="-342900">
              <a:buFont typeface="+mj-lt"/>
              <a:buAutoNum type="arabicPeriod"/>
            </a:pPr>
            <a:r>
              <a:rPr lang="en-US" b="1" dirty="0"/>
              <a:t>Paper:</a:t>
            </a:r>
            <a:r>
              <a:rPr lang="en-US" dirty="0"/>
              <a:t> </a:t>
            </a:r>
            <a:r>
              <a:rPr lang="en-US" i="1" dirty="0"/>
              <a:t>A multiple-drone arc routing and mothership coordination</a:t>
            </a:r>
            <a:br>
              <a:rPr lang="en-US" dirty="0"/>
            </a:br>
            <a:r>
              <a:rPr lang="en-US" b="1" dirty="0"/>
              <a:t>Authors:</a:t>
            </a:r>
            <a:r>
              <a:rPr lang="en-US" dirty="0"/>
              <a:t> Lavinia Amorosi, Justo Puerto, Carlos Valverde</a:t>
            </a:r>
            <a:br>
              <a:rPr lang="en-US" dirty="0"/>
            </a:br>
            <a:r>
              <a:rPr lang="en-US" b="1" dirty="0"/>
              <a:t>Journal:</a:t>
            </a:r>
            <a:r>
              <a:rPr lang="en-US" dirty="0"/>
              <a:t> </a:t>
            </a:r>
            <a:r>
              <a:rPr lang="en-US" i="1" dirty="0"/>
              <a:t>Computers &amp; Operations Research, 2023</a:t>
            </a:r>
            <a:br>
              <a:rPr lang="en-US" dirty="0"/>
            </a:br>
            <a:r>
              <a:rPr lang="en-US" b="1" dirty="0"/>
              <a:t>Link: </a:t>
            </a:r>
            <a:r>
              <a:rPr lang="en-US" b="1" dirty="0">
                <a:hlinkClick r:id="rId4"/>
              </a:rPr>
              <a:t>https://www.sciencedirect.com/science/article/pii/S0305054823001867</a:t>
            </a:r>
            <a:endParaRPr lang="en-US" b="1" dirty="0"/>
          </a:p>
          <a:p>
            <a:pPr marL="342900" indent="-342900">
              <a:buFont typeface="+mj-lt"/>
              <a:buAutoNum type="arabicPeriod"/>
            </a:pPr>
            <a:endParaRPr lang="en-US" b="1" dirty="0"/>
          </a:p>
          <a:p>
            <a:pPr marL="342900" indent="-342900">
              <a:buFont typeface="+mj-lt"/>
              <a:buAutoNum type="arabicPeriod"/>
            </a:pPr>
            <a:endParaRPr lang="en-US" b="1" dirty="0"/>
          </a:p>
          <a:p>
            <a:pPr marL="342900" indent="-342900">
              <a:buFont typeface="+mj-lt"/>
              <a:buAutoNum type="arabicPeriod"/>
            </a:pPr>
            <a:r>
              <a:rPr lang="en-US" b="1" dirty="0"/>
              <a:t>Paper:</a:t>
            </a:r>
            <a:r>
              <a:rPr lang="en-US" dirty="0"/>
              <a:t> </a:t>
            </a:r>
            <a:r>
              <a:rPr lang="en-US" i="1" dirty="0"/>
              <a:t>A LODBO algorithm for multi-UAV search and rescue path planning</a:t>
            </a:r>
            <a:br>
              <a:rPr lang="en-US" dirty="0"/>
            </a:br>
            <a:r>
              <a:rPr lang="en-US" b="1" dirty="0"/>
              <a:t>Authors:</a:t>
            </a:r>
            <a:r>
              <a:rPr lang="en-US" dirty="0"/>
              <a:t> L. Yang</a:t>
            </a:r>
            <a:br>
              <a:rPr lang="en-US" dirty="0"/>
            </a:br>
            <a:r>
              <a:rPr lang="en-US" b="1" dirty="0"/>
              <a:t>Journal:</a:t>
            </a:r>
            <a:r>
              <a:rPr lang="en-US" dirty="0"/>
              <a:t> </a:t>
            </a:r>
            <a:r>
              <a:rPr lang="en-US" i="1" dirty="0"/>
              <a:t>Journal of Systems Engineering and Electronics</a:t>
            </a:r>
            <a:r>
              <a:rPr lang="en-US" dirty="0"/>
              <a:t>, 2025</a:t>
            </a:r>
            <a:br>
              <a:rPr lang="en-US" dirty="0"/>
            </a:br>
            <a:r>
              <a:rPr lang="en-US" b="1" dirty="0"/>
              <a:t>Link: </a:t>
            </a:r>
            <a:r>
              <a:rPr lang="en-US" b="1" dirty="0">
                <a:hlinkClick r:id="rId5"/>
              </a:rPr>
              <a:t>https://www.sciencedirect.com/science/article/pii/S1000936124004540</a:t>
            </a:r>
            <a:endParaRPr lang="en-US" b="1" dirty="0"/>
          </a:p>
          <a:p>
            <a:pPr marL="342900" indent="-342900">
              <a:buFont typeface="+mj-lt"/>
              <a:buAutoNum type="arabicPeriod"/>
            </a:pPr>
            <a:endParaRPr lang="en-US" b="1" dirty="0"/>
          </a:p>
          <a:p>
            <a:pPr marL="342900" indent="-342900">
              <a:buFont typeface="+mj-lt"/>
              <a:buAutoNum type="arabicPeriod"/>
            </a:pPr>
            <a:r>
              <a:rPr lang="en-IN" b="1" dirty="0"/>
              <a:t>Paper:</a:t>
            </a:r>
            <a:r>
              <a:rPr lang="en-IN" dirty="0"/>
              <a:t> </a:t>
            </a:r>
            <a:r>
              <a:rPr lang="en-IN" i="1" dirty="0"/>
              <a:t>Development of Drone for Search and Rescue Operation in Malaysia Flood Disaster</a:t>
            </a:r>
            <a:br>
              <a:rPr lang="en-IN" dirty="0"/>
            </a:br>
            <a:r>
              <a:rPr lang="en-IN" b="1" dirty="0"/>
              <a:t>Authors:</a:t>
            </a:r>
            <a:r>
              <a:rPr lang="en-IN" dirty="0"/>
              <a:t> Ahmad </a:t>
            </a:r>
            <a:r>
              <a:rPr lang="en-IN" dirty="0" err="1"/>
              <a:t>Sobri</a:t>
            </a:r>
            <a:r>
              <a:rPr lang="en-IN" dirty="0"/>
              <a:t> Hashim, Mohamad Syafiq Mohamad </a:t>
            </a:r>
            <a:r>
              <a:rPr lang="en-IN" dirty="0" err="1"/>
              <a:t>Tamizi</a:t>
            </a:r>
            <a:br>
              <a:rPr lang="en-IN" dirty="0"/>
            </a:br>
            <a:r>
              <a:rPr lang="en-IN" b="1" dirty="0"/>
              <a:t>Journal:</a:t>
            </a:r>
            <a:r>
              <a:rPr lang="en-IN" dirty="0"/>
              <a:t> </a:t>
            </a:r>
            <a:r>
              <a:rPr lang="en-IN" i="1" dirty="0"/>
              <a:t>International Journal of Engineering &amp; Technology</a:t>
            </a:r>
            <a:r>
              <a:rPr lang="en-IN" dirty="0"/>
              <a:t>, 2018</a:t>
            </a:r>
            <a:br>
              <a:rPr lang="en-IN" dirty="0"/>
            </a:br>
            <a:r>
              <a:rPr lang="en-IN" b="1" dirty="0"/>
              <a:t>Link : </a:t>
            </a:r>
            <a:r>
              <a:rPr lang="en-IN" dirty="0">
                <a:hlinkClick r:id="rId6"/>
              </a:rPr>
              <a:t>PDF Link</a:t>
            </a:r>
            <a:endParaRPr lang="en-US" b="1" dirty="0"/>
          </a:p>
          <a:p>
            <a:r>
              <a:rPr lang="en-US" b="1" dirty="0"/>
              <a:t>4.   GitHub: </a:t>
            </a:r>
            <a:r>
              <a:rPr lang="en-US" b="1" dirty="0">
                <a:hlinkClick r:id="rId7" action="ppaction://hlinksldjump"/>
              </a:rPr>
              <a:t>https://github.com/Alv-dot/SIH_-MOTHERSHIP</a:t>
            </a:r>
            <a:endParaRPr lang="en-US" b="1" dirty="0"/>
          </a:p>
          <a:p>
            <a:pPr marL="342900" indent="-342900">
              <a:buFont typeface="+mj-lt"/>
              <a:buAutoNum type="arabicPeriod"/>
            </a:pPr>
            <a:endParaRPr lang="en-US" b="1" dirty="0"/>
          </a:p>
          <a:p>
            <a:pPr marL="342900" indent="-342900">
              <a:buFont typeface="+mj-lt"/>
              <a:buAutoNum type="arabicPeriod"/>
            </a:pP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657</TotalTime>
  <Words>728</Words>
  <Application>Microsoft Office PowerPoint</Application>
  <PresentationFormat>Custom</PresentationFormat>
  <Paragraphs>108</Paragraphs>
  <Slides>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Arimo Bold</vt:lpstr>
      <vt:lpstr>Calibri (MS)</vt:lpstr>
      <vt:lpstr>Arimo</vt:lpstr>
      <vt:lpstr>Garamond Bold</vt:lpstr>
      <vt:lpstr>Wingdings</vt:lpstr>
      <vt:lpstr>Arial Bold</vt:lpstr>
      <vt:lpstr>Calibri</vt:lpstr>
      <vt:lpstr>Arial</vt:lpstr>
      <vt:lpstr>Times New Roman MT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SIH.pptx</dc:title>
  <cp:lastModifiedBy>Rakesh Shukla</cp:lastModifiedBy>
  <cp:revision>16</cp:revision>
  <dcterms:created xsi:type="dcterms:W3CDTF">2006-08-16T00:00:00Z</dcterms:created>
  <dcterms:modified xsi:type="dcterms:W3CDTF">2025-09-26T05:05:31Z</dcterms:modified>
  <dc:identifier>DAGz9l581W4</dc:identifier>
</cp:coreProperties>
</file>